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39"/>
  </p:notesMasterIdLst>
  <p:sldIdLst>
    <p:sldId id="256" r:id="rId2"/>
    <p:sldId id="271" r:id="rId3"/>
    <p:sldId id="314" r:id="rId4"/>
    <p:sldId id="310" r:id="rId5"/>
    <p:sldId id="311" r:id="rId6"/>
    <p:sldId id="308" r:id="rId7"/>
    <p:sldId id="313" r:id="rId8"/>
    <p:sldId id="315" r:id="rId9"/>
    <p:sldId id="307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09" r:id="rId18"/>
    <p:sldId id="324" r:id="rId19"/>
    <p:sldId id="323" r:id="rId20"/>
    <p:sldId id="325" r:id="rId21"/>
    <p:sldId id="284" r:id="rId22"/>
    <p:sldId id="327" r:id="rId23"/>
    <p:sldId id="336" r:id="rId24"/>
    <p:sldId id="331" r:id="rId25"/>
    <p:sldId id="332" r:id="rId26"/>
    <p:sldId id="328" r:id="rId27"/>
    <p:sldId id="330" r:id="rId28"/>
    <p:sldId id="329" r:id="rId29"/>
    <p:sldId id="326" r:id="rId30"/>
    <p:sldId id="288" r:id="rId31"/>
    <p:sldId id="264" r:id="rId32"/>
    <p:sldId id="305" r:id="rId33"/>
    <p:sldId id="306" r:id="rId34"/>
    <p:sldId id="333" r:id="rId35"/>
    <p:sldId id="334" r:id="rId36"/>
    <p:sldId id="335" r:id="rId37"/>
    <p:sldId id="338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DF2E5-8C3A-476D-927D-6D151732FE38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B2DA6-3A78-4C81-ABB8-DF067D84B6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32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9/25/2019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9/25/2019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9/25/2019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9/25/2019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9/25/2019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http://www.rolfdisch.de/~upload/img_rd_d124_9.jpg" TargetMode="External"/><Relationship Id="rId7" Type="http://schemas.openxmlformats.org/officeDocument/2006/relationships/image" Target="http://www.solifer.de/layout_sf/kopf_bild_links_2_oben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http://www.wind-energie.de/typo3temp/pics/636c6bd886.jpg" TargetMode="Externa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http://www.rolfdisch.de/~upload/img_rd_d124_9.jpg" TargetMode="External"/><Relationship Id="rId7" Type="http://schemas.openxmlformats.org/officeDocument/2006/relationships/image" Target="http://www.solifer.de/layout_sf/kopf_bild_links_2_oben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http://www.wind-energie.de/typo3temp/pics/636c6bd886.jpg" TargetMode="Externa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http://www.venturi.fr/IMG/Image/Image/3-4av.jpg" TargetMode="External"/><Relationship Id="rId7" Type="http://schemas.openxmlformats.org/officeDocument/2006/relationships/image" Target="http://www.wind-energie.de/typo3temp/pics/636c6bd886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http://www.rolfdisch.de/~upload/img_rd_d124_9.jpg" TargetMode="External"/><Relationship Id="rId4" Type="http://schemas.openxmlformats.org/officeDocument/2006/relationships/image" Target="../media/image13.jpeg"/><Relationship Id="rId9" Type="http://schemas.openxmlformats.org/officeDocument/2006/relationships/image" Target="http://www.solifer.de/layout_sf/kopf_bild_links_2_oben.jp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http://www.venturi.fr/IMG/Image/Image/3-4av.jpg" TargetMode="External"/><Relationship Id="rId7" Type="http://schemas.openxmlformats.org/officeDocument/2006/relationships/image" Target="http://www.wind-energie.de/typo3temp/pics/636c6bd886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http://www.rolfdisch.de/~upload/img_rd_d124_9.jpg" TargetMode="External"/><Relationship Id="rId4" Type="http://schemas.openxmlformats.org/officeDocument/2006/relationships/image" Target="../media/image13.jpeg"/><Relationship Id="rId9" Type="http://schemas.openxmlformats.org/officeDocument/2006/relationships/image" Target="http://www.solifer.de/layout_sf/kopf_bild_links_2_oben.jp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http://www.venturi.fr/IMG/Image/Image/3-4av.jpg" TargetMode="External"/><Relationship Id="rId7" Type="http://schemas.openxmlformats.org/officeDocument/2006/relationships/image" Target="http://www.wind-energie.de/typo3temp/pics/636c6bd886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http://www.rolfdisch.de/~upload/img_rd_d124_9.jpg" TargetMode="External"/><Relationship Id="rId4" Type="http://schemas.openxmlformats.org/officeDocument/2006/relationships/image" Target="../media/image13.jpeg"/><Relationship Id="rId9" Type="http://schemas.openxmlformats.org/officeDocument/2006/relationships/image" Target="http://www.solifer.de/layout_sf/kopf_bild_links_2_oben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http://www.venturi.fr/IMG/Image/Image/3-4av.jpg" TargetMode="External"/><Relationship Id="rId7" Type="http://schemas.openxmlformats.org/officeDocument/2006/relationships/image" Target="http://www.wind-energie.de/typo3temp/pics/636c6bd886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http://www.rolfdisch.de/~upload/img_rd_d124_9.jpg" TargetMode="External"/><Relationship Id="rId4" Type="http://schemas.openxmlformats.org/officeDocument/2006/relationships/image" Target="../media/image13.jpeg"/><Relationship Id="rId9" Type="http://schemas.openxmlformats.org/officeDocument/2006/relationships/image" Target="http://www.solifer.de/layout_sf/kopf_bild_links_2_oben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15" y="1414982"/>
            <a:ext cx="7315200" cy="39622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Die </a:t>
            </a:r>
            <a:r>
              <a:rPr lang="en-US" dirty="0" err="1" smtClean="0"/>
              <a:t>Klimakrise</a:t>
            </a:r>
            <a:r>
              <a:rPr lang="en-US" dirty="0" smtClean="0"/>
              <a:t> und das </a:t>
            </a:r>
            <a:r>
              <a:rPr lang="en-US" dirty="0" err="1" smtClean="0"/>
              <a:t>Ende</a:t>
            </a:r>
            <a:r>
              <a:rPr lang="en-US" dirty="0" smtClean="0"/>
              <a:t> der </a:t>
            </a:r>
            <a:r>
              <a:rPr lang="en-US" dirty="0" err="1" smtClean="0"/>
              <a:t>Ausredengesellschaft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8651" y="4462818"/>
            <a:ext cx="7315200" cy="914400"/>
          </a:xfrm>
        </p:spPr>
        <p:txBody>
          <a:bodyPr/>
          <a:lstStyle/>
          <a:p>
            <a:r>
              <a:rPr lang="nl-NL" dirty="0" smtClean="0"/>
              <a:t>Martin Unfried, </a:t>
            </a:r>
            <a:r>
              <a:rPr lang="nl-NL" dirty="0" err="1" smtClean="0"/>
              <a:t>Universität</a:t>
            </a:r>
            <a:r>
              <a:rPr lang="nl-NL" dirty="0" smtClean="0"/>
              <a:t> Maastricht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768" y="2707341"/>
            <a:ext cx="2661232" cy="199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27226" y="2472190"/>
            <a:ext cx="7315200" cy="512064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en-GB" altLang="en-US" sz="2800" dirty="0"/>
          </a:p>
          <a:p>
            <a:pPr>
              <a:buFontTx/>
              <a:buNone/>
            </a:pPr>
            <a:endParaRPr lang="en-GB" altLang="en-US" sz="2200" dirty="0"/>
          </a:p>
          <a:p>
            <a:pPr marL="742950" indent="-742950">
              <a:buFontTx/>
              <a:buAutoNum type="arabicPeriod"/>
            </a:pPr>
            <a:endParaRPr lang="de-DE" sz="3600" b="1" dirty="0" smtClean="0"/>
          </a:p>
          <a:p>
            <a:pPr marL="0" indent="0">
              <a:buNone/>
            </a:pPr>
            <a:r>
              <a:rPr lang="de-DE" sz="3600" b="1" dirty="0" smtClean="0"/>
              <a:t>Anzeige </a:t>
            </a:r>
            <a:r>
              <a:rPr lang="de-DE" sz="3600" b="1" dirty="0"/>
              <a:t>der </a:t>
            </a:r>
            <a:r>
              <a:rPr lang="de-DE" sz="3600" b="1" dirty="0" smtClean="0"/>
              <a:t>deutschen Stromwirtschaft     1993</a:t>
            </a:r>
          </a:p>
          <a:p>
            <a:pPr marL="742950" indent="-742950">
              <a:buFontTx/>
              <a:buAutoNum type="arabicPeriod"/>
            </a:pPr>
            <a:endParaRPr lang="de-DE" sz="3600" b="1" dirty="0"/>
          </a:p>
          <a:p>
            <a:pPr marL="0" indent="0">
              <a:buNone/>
            </a:pPr>
            <a:r>
              <a:rPr lang="de-DE" sz="3600" i="1" dirty="0"/>
              <a:t>"Sonne, Wasser oder Wind können auch langfristig nicht mehr als 4 % unseres Strombedarfs decken."</a:t>
            </a:r>
            <a:r>
              <a:rPr lang="de-DE" sz="3600" dirty="0"/>
              <a:t> </a:t>
            </a:r>
            <a:endParaRPr lang="de-DE" sz="3600" b="1" dirty="0" smtClean="0"/>
          </a:p>
          <a:p>
            <a:pPr marL="742950" indent="-742950">
              <a:buFontTx/>
              <a:buAutoNum type="arabicPeriod"/>
            </a:pPr>
            <a:endParaRPr lang="de-DE" sz="3600" b="1" dirty="0"/>
          </a:p>
          <a:p>
            <a:pPr marL="742950" indent="-742950">
              <a:buFontTx/>
              <a:buAutoNum type="arabicPeriod"/>
            </a:pPr>
            <a:endParaRPr lang="de-DE" sz="3600" b="1" dirty="0"/>
          </a:p>
          <a:p>
            <a:pPr marL="742950" indent="-742950">
              <a:buFontTx/>
              <a:buAutoNum type="arabicPeriod"/>
            </a:pPr>
            <a:endParaRPr lang="en-GB" altLang="en-US" sz="3600" dirty="0"/>
          </a:p>
          <a:p>
            <a:endParaRPr lang="en-GB" altLang="en-US" sz="3600" dirty="0"/>
          </a:p>
          <a:p>
            <a:pPr>
              <a:buFontTx/>
              <a:buNone/>
            </a:pPr>
            <a:endParaRPr lang="en-GB" altLang="en-US" sz="2800" u="sng" dirty="0">
              <a:solidFill>
                <a:srgbClr val="0066FF"/>
              </a:solidFill>
            </a:endParaRPr>
          </a:p>
          <a:p>
            <a:pPr>
              <a:buFontTx/>
              <a:buNone/>
            </a:pPr>
            <a:endParaRPr lang="en-GB" altLang="en-US" sz="2800" u="sng" dirty="0">
              <a:solidFill>
                <a:srgbClr val="0066FF"/>
              </a:solidFill>
            </a:endParaRPr>
          </a:p>
          <a:p>
            <a:pPr>
              <a:buFontTx/>
              <a:buNone/>
            </a:pPr>
            <a:endParaRPr lang="en-GB" altLang="en-US" sz="2800" dirty="0"/>
          </a:p>
          <a:p>
            <a:pPr>
              <a:buFontTx/>
              <a:buNone/>
            </a:pPr>
            <a:endParaRPr lang="en-GB" altLang="en-US" sz="2800" dirty="0"/>
          </a:p>
          <a:p>
            <a:pPr lvl="2"/>
            <a:endParaRPr lang="en-GB" altLang="en-US" sz="2000" dirty="0"/>
          </a:p>
          <a:p>
            <a:endParaRPr lang="en-GB" altLang="en-US" sz="2800" dirty="0"/>
          </a:p>
          <a:p>
            <a:endParaRPr lang="en-US" altLang="en-US" sz="2800" dirty="0"/>
          </a:p>
        </p:txBody>
      </p:sp>
      <p:pic>
        <p:nvPicPr>
          <p:cNvPr id="77829" name="Picture 5" descr="http://www.rolfdisch.de/~upload/img_rd_d124_9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0"/>
            <a:ext cx="12573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0" name="Picture 6" descr="http://www.wind-energie.de/typo3temp/pics/636c6bd886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303" y="4578484"/>
            <a:ext cx="1097615" cy="123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1" name="Picture 7" descr="http://www.solifer.de/layout_sf/kopf_bild_links_2_oben.jpg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88" y="34926"/>
            <a:ext cx="914400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952" y="1020873"/>
            <a:ext cx="4762872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Technik</a:t>
            </a:r>
            <a:r>
              <a:rPr lang="en-US" dirty="0" smtClean="0">
                <a:solidFill>
                  <a:schemeClr val="bg1"/>
                </a:solidFill>
              </a:rPr>
              <a:t> STROM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6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27226" y="2472190"/>
            <a:ext cx="7315200" cy="512064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en-GB" altLang="en-US" sz="2800" dirty="0"/>
          </a:p>
          <a:p>
            <a:pPr>
              <a:buFontTx/>
              <a:buNone/>
            </a:pPr>
            <a:endParaRPr lang="en-GB" altLang="en-US" sz="2200" dirty="0"/>
          </a:p>
          <a:p>
            <a:pPr marL="742950" indent="-742950">
              <a:buFontTx/>
              <a:buAutoNum type="arabicPeriod"/>
            </a:pPr>
            <a:endParaRPr lang="de-DE" sz="3600" b="1" dirty="0" smtClean="0"/>
          </a:p>
          <a:p>
            <a:pPr marL="742950" indent="-742950">
              <a:buFontTx/>
              <a:buAutoNum type="arabicPeriod"/>
            </a:pPr>
            <a:endParaRPr lang="de-DE" sz="3600" b="1" dirty="0"/>
          </a:p>
          <a:p>
            <a:pPr marL="742950" indent="-742950">
              <a:buFontTx/>
              <a:buAutoNum type="arabicPeriod"/>
            </a:pPr>
            <a:endParaRPr lang="de-DE" sz="3600" b="1" dirty="0"/>
          </a:p>
          <a:p>
            <a:pPr marL="742950" indent="-742950">
              <a:buFontTx/>
              <a:buAutoNum type="arabicPeriod"/>
            </a:pPr>
            <a:endParaRPr lang="en-GB" altLang="en-US" sz="3600" dirty="0"/>
          </a:p>
          <a:p>
            <a:endParaRPr lang="en-GB" altLang="en-US" sz="3600" dirty="0"/>
          </a:p>
          <a:p>
            <a:pPr>
              <a:buFontTx/>
              <a:buNone/>
            </a:pPr>
            <a:endParaRPr lang="en-GB" altLang="en-US" sz="2800" u="sng" dirty="0">
              <a:solidFill>
                <a:srgbClr val="0066FF"/>
              </a:solidFill>
            </a:endParaRPr>
          </a:p>
          <a:p>
            <a:pPr>
              <a:buFontTx/>
              <a:buNone/>
            </a:pPr>
            <a:endParaRPr lang="en-GB" altLang="en-US" sz="2800" u="sng" dirty="0">
              <a:solidFill>
                <a:srgbClr val="0066FF"/>
              </a:solidFill>
            </a:endParaRPr>
          </a:p>
          <a:p>
            <a:pPr>
              <a:buFontTx/>
              <a:buNone/>
            </a:pPr>
            <a:endParaRPr lang="en-GB" altLang="en-US" sz="2800" dirty="0"/>
          </a:p>
          <a:p>
            <a:pPr>
              <a:buFontTx/>
              <a:buNone/>
            </a:pPr>
            <a:endParaRPr lang="en-GB" altLang="en-US" sz="2800" dirty="0"/>
          </a:p>
          <a:p>
            <a:pPr lvl="2"/>
            <a:endParaRPr lang="en-GB" altLang="en-US" sz="2000" dirty="0"/>
          </a:p>
          <a:p>
            <a:endParaRPr lang="en-GB" altLang="en-US" sz="2800" dirty="0"/>
          </a:p>
          <a:p>
            <a:endParaRPr lang="en-US" altLang="en-US" sz="2800" dirty="0"/>
          </a:p>
        </p:txBody>
      </p:sp>
      <p:pic>
        <p:nvPicPr>
          <p:cNvPr id="77829" name="Picture 5" descr="http://www.rolfdisch.de/~upload/img_rd_d124_9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0"/>
            <a:ext cx="12573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0" name="Picture 6" descr="http://www.wind-energie.de/typo3temp/pics/636c6bd886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988" y="-11732"/>
            <a:ext cx="1097615" cy="123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1" name="Picture 7" descr="http://www.solifer.de/layout_sf/kopf_bild_links_2_oben.jpg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88" y="34926"/>
            <a:ext cx="914400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75" y="1900690"/>
            <a:ext cx="4762872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Mainstream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err="1" smtClean="0">
                <a:solidFill>
                  <a:srgbClr val="FF0000"/>
                </a:solidFill>
              </a:rPr>
              <a:t>Experten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err="1" smtClean="0">
                <a:solidFill>
                  <a:srgbClr val="FF0000"/>
                </a:solidFill>
              </a:rPr>
              <a:t>haben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keine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err="1" smtClean="0">
                <a:solidFill>
                  <a:srgbClr val="FF0000"/>
                </a:solidFill>
              </a:rPr>
              <a:t>Ahnung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378" y="1536516"/>
            <a:ext cx="7619048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7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132729" y="170915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Konzerne: Kein Durchbruch Elektroautos!</a:t>
            </a:r>
          </a:p>
          <a:p>
            <a:r>
              <a:rPr lang="de-DE" b="1" dirty="0" smtClean="0"/>
              <a:t> Studie </a:t>
            </a:r>
            <a:r>
              <a:rPr lang="de-DE" b="1" dirty="0"/>
              <a:t>zur Elektromobilität von </a:t>
            </a:r>
            <a:r>
              <a:rPr lang="de-DE" b="1" dirty="0" smtClean="0"/>
              <a:t>KPMG 2019</a:t>
            </a:r>
            <a:endParaRPr lang="de-DE" b="1" dirty="0"/>
          </a:p>
          <a:p>
            <a:endParaRPr lang="de-DE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36494" y="2926080"/>
            <a:ext cx="19314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err="1" smtClean="0">
                <a:solidFill>
                  <a:schemeClr val="bg1"/>
                </a:solidFill>
              </a:rPr>
              <a:t>Technik</a:t>
            </a:r>
            <a:r>
              <a:rPr lang="nl-NL" sz="4000" dirty="0" smtClean="0">
                <a:solidFill>
                  <a:schemeClr val="bg1"/>
                </a:solidFill>
              </a:rPr>
              <a:t> </a:t>
            </a:r>
          </a:p>
          <a:p>
            <a:r>
              <a:rPr lang="nl-NL" sz="4000" dirty="0" smtClean="0">
                <a:solidFill>
                  <a:schemeClr val="bg1"/>
                </a:solidFill>
              </a:rPr>
              <a:t>AUTO?</a:t>
            </a:r>
            <a:endParaRPr lang="nl-NL" sz="4000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688" y="2474358"/>
            <a:ext cx="7322082" cy="295449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834096" y="2845397"/>
            <a:ext cx="17428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68235" y="6006353"/>
            <a:ext cx="15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Source KPMG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732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27226" y="2472190"/>
            <a:ext cx="7315200" cy="512064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en-GB" altLang="en-US" sz="2800" dirty="0"/>
          </a:p>
          <a:p>
            <a:pPr>
              <a:buFontTx/>
              <a:buNone/>
            </a:pPr>
            <a:endParaRPr lang="en-GB" altLang="en-US" sz="2200" dirty="0"/>
          </a:p>
          <a:p>
            <a:pPr>
              <a:buFontTx/>
              <a:buNone/>
            </a:pPr>
            <a:endParaRPr lang="en-GB" altLang="en-US" sz="3600" dirty="0"/>
          </a:p>
          <a:p>
            <a:endParaRPr lang="en-GB" altLang="en-US" sz="3600" dirty="0"/>
          </a:p>
          <a:p>
            <a:pPr>
              <a:buFontTx/>
              <a:buNone/>
            </a:pPr>
            <a:r>
              <a:rPr lang="en-GB" altLang="en-US" sz="3600" dirty="0"/>
              <a:t>2. </a:t>
            </a:r>
            <a:r>
              <a:rPr lang="en-GB" altLang="en-US" sz="3600" dirty="0" err="1" smtClean="0"/>
              <a:t>Wirtschaft</a:t>
            </a:r>
            <a:r>
              <a:rPr lang="en-GB" altLang="en-US" sz="3600" dirty="0" smtClean="0"/>
              <a:t>: </a:t>
            </a:r>
            <a:r>
              <a:rPr lang="en-GB" altLang="en-US" sz="3600" dirty="0" err="1"/>
              <a:t>Wir</a:t>
            </a:r>
            <a:r>
              <a:rPr lang="en-GB" altLang="en-US" sz="3600" dirty="0"/>
              <a:t> </a:t>
            </a:r>
            <a:r>
              <a:rPr lang="en-GB" altLang="en-US" sz="3600" dirty="0" err="1"/>
              <a:t>können</a:t>
            </a:r>
            <a:r>
              <a:rPr lang="en-GB" altLang="en-US" sz="3600" dirty="0"/>
              <a:t> </a:t>
            </a:r>
            <a:r>
              <a:rPr lang="en-GB" altLang="en-US" sz="3600" dirty="0" err="1"/>
              <a:t>uns</a:t>
            </a:r>
            <a:r>
              <a:rPr lang="en-GB" altLang="en-US" sz="3600" dirty="0"/>
              <a:t> das </a:t>
            </a:r>
            <a:r>
              <a:rPr lang="en-GB" altLang="en-US" sz="3600" dirty="0" err="1"/>
              <a:t>nicht</a:t>
            </a:r>
            <a:r>
              <a:rPr lang="en-GB" altLang="en-US" sz="3600" dirty="0"/>
              <a:t> </a:t>
            </a:r>
            <a:r>
              <a:rPr lang="en-GB" altLang="en-US" sz="3600" dirty="0" err="1"/>
              <a:t>leisten</a:t>
            </a:r>
            <a:r>
              <a:rPr lang="en-GB" altLang="en-US" sz="3600" dirty="0" smtClean="0"/>
              <a:t>!</a:t>
            </a:r>
            <a:endParaRPr lang="en-GB" altLang="en-US" sz="3600" dirty="0"/>
          </a:p>
          <a:p>
            <a:pPr>
              <a:buFontTx/>
              <a:buNone/>
            </a:pPr>
            <a:endParaRPr lang="en-GB" altLang="en-US" sz="3600" dirty="0"/>
          </a:p>
          <a:p>
            <a:pPr>
              <a:buFontTx/>
              <a:buNone/>
            </a:pPr>
            <a:endParaRPr lang="en-GB" altLang="en-US" sz="2800" u="sng" dirty="0">
              <a:solidFill>
                <a:srgbClr val="0066FF"/>
              </a:solidFill>
            </a:endParaRPr>
          </a:p>
          <a:p>
            <a:pPr>
              <a:buFontTx/>
              <a:buNone/>
            </a:pPr>
            <a:endParaRPr lang="en-GB" altLang="en-US" sz="2800" u="sng" dirty="0">
              <a:solidFill>
                <a:srgbClr val="0066FF"/>
              </a:solidFill>
            </a:endParaRPr>
          </a:p>
          <a:p>
            <a:pPr>
              <a:buFontTx/>
              <a:buNone/>
            </a:pPr>
            <a:endParaRPr lang="en-GB" altLang="en-US" sz="2800" dirty="0"/>
          </a:p>
          <a:p>
            <a:pPr>
              <a:buFontTx/>
              <a:buNone/>
            </a:pPr>
            <a:endParaRPr lang="en-GB" altLang="en-US" sz="2800" dirty="0"/>
          </a:p>
          <a:p>
            <a:pPr lvl="2"/>
            <a:endParaRPr lang="en-GB" altLang="en-US" sz="2000" dirty="0"/>
          </a:p>
          <a:p>
            <a:endParaRPr lang="en-GB" altLang="en-US" sz="2800" dirty="0"/>
          </a:p>
          <a:p>
            <a:endParaRPr lang="en-US" altLang="en-US" sz="2800" dirty="0"/>
          </a:p>
        </p:txBody>
      </p:sp>
      <p:pic>
        <p:nvPicPr>
          <p:cNvPr id="77828" name="Picture 4" descr="http://www.venturi.fr/IMG/Image/Image/3-4av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6" y="1"/>
            <a:ext cx="138112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9" name="Picture 5" descr="http://www.rolfdisch.de/~upload/img_rd_d124_9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0"/>
            <a:ext cx="12573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0" name="Picture 6" descr="http://www.wind-energie.de/typo3temp/pics/636c6bd886.jpg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0"/>
            <a:ext cx="809625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1" name="Picture 7" descr="http://www.solifer.de/layout_sf/kopf_bild_links_2_oben.jpg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0"/>
            <a:ext cx="914400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952" y="1020873"/>
            <a:ext cx="4762872" cy="1143000"/>
          </a:xfrm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12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5070775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Stern Report 2006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“</a:t>
            </a:r>
            <a:r>
              <a:rPr lang="en-US" dirty="0" smtClean="0"/>
              <a:t>The </a:t>
            </a:r>
            <a:r>
              <a:rPr lang="en-US" dirty="0"/>
              <a:t>benefits of strong, early action considerably outweigh the costs</a:t>
            </a:r>
            <a:r>
              <a:rPr lang="en-US" dirty="0" smtClean="0"/>
              <a:t>.”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“market failure”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678" y="113739"/>
            <a:ext cx="6038850" cy="6343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29600" y="6365785"/>
            <a:ext cx="1517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the Guardian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67355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3051944" cy="2377440"/>
          </a:xfrm>
        </p:spPr>
        <p:txBody>
          <a:bodyPr>
            <a:normAutofit fontScale="90000"/>
          </a:bodyPr>
          <a:lstStyle/>
          <a:p>
            <a:r>
              <a:rPr lang="nl-NL" dirty="0" err="1" smtClean="0"/>
              <a:t>Wer</a:t>
            </a:r>
            <a:r>
              <a:rPr lang="nl-NL" dirty="0" smtClean="0"/>
              <a:t> hat was </a:t>
            </a:r>
            <a:r>
              <a:rPr lang="nl-NL" dirty="0" err="1" smtClean="0"/>
              <a:t>zu</a:t>
            </a:r>
            <a:r>
              <a:rPr lang="nl-NL" dirty="0" smtClean="0"/>
              <a:t> </a:t>
            </a:r>
            <a:r>
              <a:rPr lang="nl-NL" dirty="0" err="1" smtClean="0"/>
              <a:t>verlieren</a:t>
            </a:r>
            <a:r>
              <a:rPr lang="nl-NL" dirty="0" smtClean="0"/>
              <a:t>/</a:t>
            </a:r>
            <a:br>
              <a:rPr lang="nl-NL" dirty="0" smtClean="0"/>
            </a:br>
            <a:r>
              <a:rPr lang="nl-NL" dirty="0" smtClean="0"/>
              <a:t>gewinnen?</a:t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dirty="0" err="1" smtClean="0"/>
              <a:t>Problem</a:t>
            </a:r>
            <a:r>
              <a:rPr lang="nl-NL" dirty="0" smtClean="0"/>
              <a:t> </a:t>
            </a:r>
            <a:r>
              <a:rPr lang="nl-NL" dirty="0" err="1" smtClean="0"/>
              <a:t>Wachstum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092" y="796850"/>
            <a:ext cx="4579299" cy="54471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07746" y="6186718"/>
            <a:ext cx="269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Source: The </a:t>
            </a:r>
            <a:r>
              <a:rPr lang="nl-NL" dirty="0" err="1" smtClean="0"/>
              <a:t>Guardian</a:t>
            </a:r>
            <a:r>
              <a:rPr lang="nl-NL" dirty="0" smtClean="0"/>
              <a:t>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31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27226" y="2472190"/>
            <a:ext cx="7315200" cy="512064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en-GB" altLang="en-US" sz="2800" dirty="0"/>
          </a:p>
          <a:p>
            <a:pPr>
              <a:buFontTx/>
              <a:buNone/>
            </a:pPr>
            <a:endParaRPr lang="en-GB" altLang="en-US" sz="2200" dirty="0"/>
          </a:p>
          <a:p>
            <a:pPr>
              <a:buFontTx/>
              <a:buNone/>
            </a:pPr>
            <a:endParaRPr lang="en-GB" altLang="en-US" sz="3600" dirty="0"/>
          </a:p>
          <a:p>
            <a:pPr>
              <a:buFontTx/>
              <a:buNone/>
            </a:pPr>
            <a:r>
              <a:rPr lang="en-GB" altLang="en-US" sz="3600" dirty="0"/>
              <a:t>3. </a:t>
            </a:r>
            <a:r>
              <a:rPr lang="en-GB" altLang="en-US" sz="3600" dirty="0" err="1" smtClean="0"/>
              <a:t>Gesellschaft</a:t>
            </a:r>
            <a:r>
              <a:rPr lang="en-GB" altLang="en-US" sz="3600" u="sng" dirty="0" smtClean="0">
                <a:solidFill>
                  <a:srgbClr val="FF0000"/>
                </a:solidFill>
              </a:rPr>
              <a:t>: </a:t>
            </a:r>
            <a:r>
              <a:rPr lang="en-GB" altLang="en-US" sz="3600" u="sng" dirty="0" err="1">
                <a:solidFill>
                  <a:srgbClr val="FF0000"/>
                </a:solidFill>
              </a:rPr>
              <a:t>Wir</a:t>
            </a:r>
            <a:r>
              <a:rPr lang="en-GB" altLang="en-US" sz="3600" u="sng" dirty="0">
                <a:solidFill>
                  <a:srgbClr val="FF0000"/>
                </a:solidFill>
              </a:rPr>
              <a:t> </a:t>
            </a:r>
            <a:r>
              <a:rPr lang="en-GB" altLang="en-US" sz="3600" u="sng" dirty="0" err="1">
                <a:solidFill>
                  <a:srgbClr val="FF0000"/>
                </a:solidFill>
              </a:rPr>
              <a:t>wollen</a:t>
            </a:r>
            <a:r>
              <a:rPr lang="en-GB" altLang="en-US" sz="3600" u="sng" dirty="0">
                <a:solidFill>
                  <a:srgbClr val="FF0000"/>
                </a:solidFill>
              </a:rPr>
              <a:t> </a:t>
            </a:r>
            <a:r>
              <a:rPr lang="en-GB" altLang="en-US" sz="3600" u="sng" dirty="0" err="1">
                <a:solidFill>
                  <a:srgbClr val="FF0000"/>
                </a:solidFill>
              </a:rPr>
              <a:t>uns</a:t>
            </a:r>
            <a:r>
              <a:rPr lang="en-GB" altLang="en-US" sz="3600" u="sng" dirty="0">
                <a:solidFill>
                  <a:srgbClr val="FF0000"/>
                </a:solidFill>
              </a:rPr>
              <a:t> das </a:t>
            </a:r>
            <a:r>
              <a:rPr lang="en-GB" altLang="en-US" sz="3600" u="sng" dirty="0" err="1">
                <a:solidFill>
                  <a:srgbClr val="FF0000"/>
                </a:solidFill>
              </a:rPr>
              <a:t>nicht</a:t>
            </a:r>
            <a:r>
              <a:rPr lang="en-GB" altLang="en-US" sz="3600" u="sng" dirty="0">
                <a:solidFill>
                  <a:srgbClr val="FF0000"/>
                </a:solidFill>
              </a:rPr>
              <a:t> </a:t>
            </a:r>
            <a:r>
              <a:rPr lang="en-GB" altLang="en-US" sz="3600" u="sng" dirty="0" err="1">
                <a:solidFill>
                  <a:srgbClr val="FF0000"/>
                </a:solidFill>
              </a:rPr>
              <a:t>leisten</a:t>
            </a:r>
            <a:r>
              <a:rPr lang="en-GB" altLang="en-US" sz="3600" u="sng" dirty="0" smtClean="0">
                <a:solidFill>
                  <a:srgbClr val="FF0000"/>
                </a:solidFill>
              </a:rPr>
              <a:t>!</a:t>
            </a:r>
          </a:p>
          <a:p>
            <a:pPr>
              <a:buFontTx/>
              <a:buNone/>
            </a:pPr>
            <a:endParaRPr lang="nl-NL" altLang="en-US" sz="3600" u="sng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nl-NL" altLang="en-US" sz="2400" b="1" u="sng" dirty="0" smtClean="0">
                <a:solidFill>
                  <a:schemeClr val="accent6">
                    <a:lumMod val="50000"/>
                  </a:schemeClr>
                </a:solidFill>
              </a:rPr>
              <a:t>These: </a:t>
            </a:r>
            <a:r>
              <a:rPr lang="nl-NL" altLang="en-US" sz="2400" b="1" u="sng" dirty="0" err="1" smtClean="0">
                <a:solidFill>
                  <a:schemeClr val="accent6">
                    <a:lumMod val="50000"/>
                  </a:schemeClr>
                </a:solidFill>
              </a:rPr>
              <a:t>ohne</a:t>
            </a:r>
            <a:r>
              <a:rPr lang="nl-NL" altLang="en-US" sz="2400" b="1" u="sng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nl-NL" altLang="en-US" sz="2400" b="1" u="sng" dirty="0" err="1" smtClean="0">
                <a:solidFill>
                  <a:schemeClr val="accent6">
                    <a:lumMod val="50000"/>
                  </a:schemeClr>
                </a:solidFill>
              </a:rPr>
              <a:t>gesellschaftlichen</a:t>
            </a:r>
            <a:r>
              <a:rPr lang="nl-NL" altLang="en-US" sz="2400" b="1" u="sng" dirty="0" smtClean="0">
                <a:solidFill>
                  <a:schemeClr val="accent6">
                    <a:lumMod val="50000"/>
                  </a:schemeClr>
                </a:solidFill>
              </a:rPr>
              <a:t> Wandel </a:t>
            </a:r>
            <a:r>
              <a:rPr lang="nl-NL" altLang="en-US" sz="2400" b="1" u="sng" dirty="0" err="1" smtClean="0">
                <a:solidFill>
                  <a:schemeClr val="accent6">
                    <a:lumMod val="50000"/>
                  </a:schemeClr>
                </a:solidFill>
              </a:rPr>
              <a:t>kein</a:t>
            </a:r>
            <a:r>
              <a:rPr lang="nl-NL" altLang="en-US" sz="2400" b="1" u="sng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nl-NL" altLang="en-US" sz="2400" b="1" u="sng" dirty="0" err="1" smtClean="0">
                <a:solidFill>
                  <a:schemeClr val="accent6">
                    <a:lumMod val="50000"/>
                  </a:schemeClr>
                </a:solidFill>
              </a:rPr>
              <a:t>konsequenter</a:t>
            </a:r>
            <a:r>
              <a:rPr lang="nl-NL" altLang="en-US" sz="2400" b="1" u="sng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nl-NL" altLang="en-US" sz="2400" b="1" u="sng" dirty="0" err="1" smtClean="0">
                <a:solidFill>
                  <a:schemeClr val="accent6">
                    <a:lumMod val="50000"/>
                  </a:schemeClr>
                </a:solidFill>
              </a:rPr>
              <a:t>Klimaschutz</a:t>
            </a:r>
            <a:endParaRPr lang="en-GB" altLang="en-US" sz="2400" b="1" u="sng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Tx/>
              <a:buNone/>
            </a:pPr>
            <a:endParaRPr lang="en-GB" altLang="en-US" sz="3600" u="sng" dirty="0">
              <a:solidFill>
                <a:srgbClr val="0066FF"/>
              </a:solidFill>
            </a:endParaRPr>
          </a:p>
          <a:p>
            <a:pPr>
              <a:buFontTx/>
              <a:buNone/>
            </a:pPr>
            <a:endParaRPr lang="en-GB" altLang="en-US" sz="2800" u="sng" dirty="0">
              <a:solidFill>
                <a:srgbClr val="0066FF"/>
              </a:solidFill>
            </a:endParaRPr>
          </a:p>
          <a:p>
            <a:pPr>
              <a:buFontTx/>
              <a:buNone/>
            </a:pPr>
            <a:endParaRPr lang="en-GB" altLang="en-US" sz="2800" u="sng" dirty="0">
              <a:solidFill>
                <a:srgbClr val="0066FF"/>
              </a:solidFill>
            </a:endParaRPr>
          </a:p>
          <a:p>
            <a:pPr>
              <a:buFontTx/>
              <a:buNone/>
            </a:pPr>
            <a:endParaRPr lang="en-GB" altLang="en-US" sz="2800" dirty="0"/>
          </a:p>
          <a:p>
            <a:pPr>
              <a:buFontTx/>
              <a:buNone/>
            </a:pPr>
            <a:endParaRPr lang="en-GB" altLang="en-US" sz="2800" dirty="0"/>
          </a:p>
          <a:p>
            <a:pPr lvl="2"/>
            <a:endParaRPr lang="en-GB" altLang="en-US" sz="2000" dirty="0"/>
          </a:p>
          <a:p>
            <a:endParaRPr lang="en-GB" altLang="en-US" sz="2800" dirty="0"/>
          </a:p>
          <a:p>
            <a:endParaRPr lang="en-US" altLang="en-US" sz="2800" dirty="0"/>
          </a:p>
        </p:txBody>
      </p:sp>
      <p:pic>
        <p:nvPicPr>
          <p:cNvPr id="77828" name="Picture 4" descr="http://www.venturi.fr/IMG/Image/Image/3-4av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6" y="1"/>
            <a:ext cx="138112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9" name="Picture 5" descr="http://www.rolfdisch.de/~upload/img_rd_d124_9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0"/>
            <a:ext cx="12573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0" name="Picture 6" descr="http://www.wind-energie.de/typo3temp/pics/636c6bd886.jpg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0"/>
            <a:ext cx="809625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1" name="Picture 7" descr="http://www.solifer.de/layout_sf/kopf_bild_links_2_oben.jpg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0"/>
            <a:ext cx="914400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952" y="1020873"/>
            <a:ext cx="4762872" cy="1143000"/>
          </a:xfrm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20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altLang="en-US" sz="3200" dirty="0" err="1" smtClean="0"/>
              <a:t>Emotionale</a:t>
            </a:r>
            <a:r>
              <a:rPr lang="nl-NL" altLang="en-US" sz="3200" dirty="0" smtClean="0"/>
              <a:t> </a:t>
            </a:r>
            <a:br>
              <a:rPr lang="nl-NL" altLang="en-US" sz="3200" dirty="0" smtClean="0"/>
            </a:br>
            <a:r>
              <a:rPr lang="nl-NL" altLang="en-US" sz="3200" dirty="0" err="1" smtClean="0"/>
              <a:t>Klimaintelligenz</a:t>
            </a:r>
            <a:r>
              <a:rPr lang="nl-NL" altLang="en-US" sz="3200" dirty="0"/>
              <a:t/>
            </a:r>
            <a:br>
              <a:rPr lang="nl-NL" altLang="en-US" sz="3200" dirty="0"/>
            </a:br>
            <a:endParaRPr lang="nl-NL" altLang="en-US" sz="3200" b="1" dirty="0">
              <a:solidFill>
                <a:schemeClr val="bg1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None/>
            </a:pPr>
            <a:endParaRPr lang="nl-NL" altLang="en-US" sz="2800" dirty="0"/>
          </a:p>
          <a:p>
            <a:pPr marL="609600" indent="-609600">
              <a:buNone/>
            </a:pPr>
            <a:endParaRPr lang="nl-NL" altLang="en-US" sz="5400" dirty="0"/>
          </a:p>
          <a:p>
            <a:pPr marL="609600" indent="-609600">
              <a:buNone/>
            </a:pPr>
            <a:endParaRPr lang="nl-NL" altLang="en-US" sz="2800" dirty="0"/>
          </a:p>
          <a:p>
            <a:pPr marL="609600" indent="-609600">
              <a:buNone/>
            </a:pPr>
            <a:endParaRPr lang="nl-NL" altLang="en-US" sz="2800" dirty="0"/>
          </a:p>
          <a:p>
            <a:pPr marL="609600" indent="-609600">
              <a:buNone/>
            </a:pPr>
            <a:endParaRPr lang="nl-NL" altLang="en-US" sz="2800" dirty="0"/>
          </a:p>
          <a:p>
            <a:pPr marL="609600" indent="-609600">
              <a:buNone/>
            </a:pP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140" y="1123837"/>
            <a:ext cx="3398091" cy="4922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3882" y="6355976"/>
            <a:ext cx="222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err="1" smtClean="0"/>
              <a:t>Quelle</a:t>
            </a:r>
            <a:r>
              <a:rPr lang="nl-NL" sz="1200" dirty="0" smtClean="0"/>
              <a:t>: Auto, Motor, Sport, 2019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246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02" y="1015383"/>
            <a:ext cx="7914577" cy="479181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5002306" y="3962400"/>
            <a:ext cx="259976" cy="11743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9225"/>
            <a:ext cx="4118106" cy="32911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032" y="4393561"/>
            <a:ext cx="19704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 smtClean="0"/>
              <a:t>Source: European </a:t>
            </a:r>
            <a:r>
              <a:rPr lang="nl-NL" sz="1100" dirty="0" err="1" smtClean="0"/>
              <a:t>Commission</a:t>
            </a:r>
            <a:endParaRPr lang="en-GB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4235802" y="251012"/>
            <a:ext cx="4427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Das </a:t>
            </a:r>
            <a:r>
              <a:rPr lang="en-US" sz="2800" dirty="0" err="1" smtClean="0">
                <a:solidFill>
                  <a:srgbClr val="FF0000"/>
                </a:solidFill>
              </a:rPr>
              <a:t>Klimaschutzflugparadox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5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5325035" y="2554180"/>
            <a:ext cx="3245224" cy="9662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1" y="1143000"/>
            <a:ext cx="3150557" cy="2377440"/>
          </a:xfrm>
        </p:spPr>
        <p:txBody>
          <a:bodyPr/>
          <a:lstStyle/>
          <a:p>
            <a:r>
              <a:rPr lang="nl-NL" dirty="0" err="1" smtClean="0"/>
              <a:t>Gesellschaftliche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 </a:t>
            </a:r>
            <a:r>
              <a:rPr lang="nl-NL" dirty="0" err="1" smtClean="0"/>
              <a:t>Voraussetzungen</a:t>
            </a:r>
            <a:r>
              <a:rPr lang="nl-NL" dirty="0" smtClean="0"/>
              <a:t/>
            </a:r>
            <a:br>
              <a:rPr lang="nl-NL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379104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sz="2400" dirty="0" err="1" smtClean="0"/>
              <a:t>Müssen</a:t>
            </a:r>
            <a:r>
              <a:rPr lang="nl-NL" sz="2400" dirty="0" smtClean="0"/>
              <a:t> </a:t>
            </a:r>
            <a:r>
              <a:rPr lang="nl-NL" sz="2400" b="1" dirty="0" err="1" smtClean="0"/>
              <a:t>wir</a:t>
            </a:r>
            <a:r>
              <a:rPr lang="nl-NL" sz="2400" b="1" dirty="0" smtClean="0"/>
              <a:t> alle </a:t>
            </a:r>
            <a:r>
              <a:rPr lang="nl-NL" sz="2400" b="1" dirty="0" err="1" smtClean="0"/>
              <a:t>gute</a:t>
            </a:r>
            <a:r>
              <a:rPr lang="nl-NL" sz="2400" b="1" dirty="0" smtClean="0"/>
              <a:t> </a:t>
            </a:r>
            <a:r>
              <a:rPr lang="nl-NL" sz="2400" b="1" dirty="0" err="1" smtClean="0"/>
              <a:t>Menschen</a:t>
            </a:r>
            <a:r>
              <a:rPr lang="nl-NL" sz="2400" b="1" dirty="0" smtClean="0"/>
              <a:t> werden?</a:t>
            </a:r>
          </a:p>
          <a:p>
            <a:pPr marL="0" indent="0">
              <a:buNone/>
            </a:pPr>
            <a:endParaRPr lang="nl-NL" sz="2400" b="1" dirty="0" smtClean="0"/>
          </a:p>
          <a:p>
            <a:pPr marL="0" indent="0">
              <a:buNone/>
            </a:pPr>
            <a:r>
              <a:rPr lang="nl-NL" sz="2400" b="1" dirty="0" smtClean="0"/>
              <a:t>		</a:t>
            </a:r>
          </a:p>
        </p:txBody>
      </p:sp>
      <p:sp>
        <p:nvSpPr>
          <p:cNvPr id="6" name="Oval 5"/>
          <p:cNvSpPr/>
          <p:nvPr/>
        </p:nvSpPr>
        <p:spPr>
          <a:xfrm>
            <a:off x="5325035" y="4894729"/>
            <a:ext cx="3299012" cy="111162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dirty="0" smtClean="0"/>
          </a:p>
          <a:p>
            <a:r>
              <a:rPr lang="nl-NL" dirty="0" err="1" smtClean="0"/>
              <a:t>Forschungsdefizit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082" y="2554180"/>
            <a:ext cx="4492917" cy="228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8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800" dirty="0" smtClean="0"/>
              <a:t>1. </a:t>
            </a:r>
            <a:r>
              <a:rPr lang="nl-NL" sz="2800" dirty="0" err="1" smtClean="0"/>
              <a:t>Und</a:t>
            </a:r>
            <a:r>
              <a:rPr lang="nl-NL" sz="2800" dirty="0" smtClean="0"/>
              <a:t> </a:t>
            </a:r>
            <a:r>
              <a:rPr lang="nl-NL" sz="2800" dirty="0" err="1" smtClean="0"/>
              <a:t>täglich</a:t>
            </a:r>
            <a:r>
              <a:rPr lang="nl-NL" sz="2800" dirty="0" smtClean="0"/>
              <a:t> </a:t>
            </a:r>
            <a:r>
              <a:rPr lang="nl-NL" sz="2800" dirty="0" err="1" smtClean="0"/>
              <a:t>grüsst</a:t>
            </a:r>
            <a:r>
              <a:rPr lang="nl-NL" sz="2800" dirty="0" smtClean="0"/>
              <a:t> das </a:t>
            </a:r>
            <a:r>
              <a:rPr lang="nl-NL" sz="2800" dirty="0" err="1" smtClean="0"/>
              <a:t>Murmeltier</a:t>
            </a:r>
            <a:r>
              <a:rPr lang="nl-NL" sz="2800" dirty="0" smtClean="0"/>
              <a:t>? </a:t>
            </a:r>
          </a:p>
          <a:p>
            <a:pPr lvl="3"/>
            <a:r>
              <a:rPr lang="nl-NL" sz="2200" dirty="0" smtClean="0"/>
              <a:t>Die </a:t>
            </a:r>
            <a:r>
              <a:rPr lang="nl-NL" sz="2200" dirty="0" err="1" smtClean="0"/>
              <a:t>Wahrnehmung</a:t>
            </a:r>
            <a:r>
              <a:rPr lang="nl-NL" sz="2200" dirty="0" smtClean="0"/>
              <a:t> der </a:t>
            </a:r>
            <a:r>
              <a:rPr lang="nl-NL" sz="2200" dirty="0" err="1" smtClean="0"/>
              <a:t>Klimakrise</a:t>
            </a:r>
            <a:r>
              <a:rPr lang="nl-NL" sz="2200" dirty="0" smtClean="0"/>
              <a:t> </a:t>
            </a:r>
            <a:r>
              <a:rPr lang="nl-NL" sz="2200" dirty="0" err="1" smtClean="0"/>
              <a:t>im</a:t>
            </a:r>
            <a:r>
              <a:rPr lang="nl-NL" sz="2200" dirty="0" smtClean="0"/>
              <a:t> </a:t>
            </a:r>
            <a:r>
              <a:rPr lang="nl-NL" sz="2200" dirty="0" err="1" smtClean="0"/>
              <a:t>Medienrummel</a:t>
            </a:r>
            <a:endParaRPr lang="nl-NL" sz="2200" dirty="0"/>
          </a:p>
          <a:p>
            <a:endParaRPr lang="nl-NL" sz="2800" dirty="0" smtClean="0"/>
          </a:p>
          <a:p>
            <a:pPr marL="0" indent="0">
              <a:buNone/>
            </a:pPr>
            <a:r>
              <a:rPr lang="nl-NL" sz="2800" dirty="0" smtClean="0"/>
              <a:t>2</a:t>
            </a:r>
            <a:r>
              <a:rPr lang="nl-NL" sz="2800" dirty="0" smtClean="0">
                <a:solidFill>
                  <a:srgbClr val="FF0000"/>
                </a:solidFill>
              </a:rPr>
              <a:t>. Wie </a:t>
            </a:r>
            <a:r>
              <a:rPr lang="nl-NL" sz="2800" dirty="0" err="1" smtClean="0">
                <a:solidFill>
                  <a:srgbClr val="FF0000"/>
                </a:solidFill>
              </a:rPr>
              <a:t>tickt</a:t>
            </a:r>
            <a:r>
              <a:rPr lang="nl-NL" sz="2800" dirty="0" smtClean="0">
                <a:solidFill>
                  <a:srgbClr val="FF0000"/>
                </a:solidFill>
              </a:rPr>
              <a:t> die </a:t>
            </a:r>
            <a:r>
              <a:rPr lang="nl-NL" sz="2800" dirty="0" err="1" smtClean="0">
                <a:solidFill>
                  <a:srgbClr val="FF0000"/>
                </a:solidFill>
              </a:rPr>
              <a:t>Ausredengesellschaft</a:t>
            </a:r>
            <a:r>
              <a:rPr lang="nl-NL" sz="2800" dirty="0" smtClean="0">
                <a:solidFill>
                  <a:srgbClr val="FF0000"/>
                </a:solidFill>
              </a:rPr>
              <a:t>? </a:t>
            </a:r>
          </a:p>
          <a:p>
            <a:pPr marL="0" indent="0">
              <a:buNone/>
            </a:pPr>
            <a:r>
              <a:rPr lang="nl-NL" sz="2800" dirty="0"/>
              <a:t>	</a:t>
            </a:r>
            <a:r>
              <a:rPr lang="nl-NL" sz="2800" dirty="0" smtClean="0"/>
              <a:t>	- </a:t>
            </a:r>
            <a:r>
              <a:rPr lang="nl-NL" sz="2800" dirty="0" err="1" smtClean="0"/>
              <a:t>Standardausreden</a:t>
            </a:r>
            <a:r>
              <a:rPr lang="nl-NL" sz="2800" dirty="0" smtClean="0"/>
              <a:t> </a:t>
            </a:r>
            <a:r>
              <a:rPr lang="nl-NL" sz="2800" dirty="0" err="1" smtClean="0"/>
              <a:t>und</a:t>
            </a:r>
            <a:r>
              <a:rPr lang="nl-NL" sz="2800" dirty="0" smtClean="0"/>
              <a:t> die 				</a:t>
            </a:r>
            <a:r>
              <a:rPr lang="nl-NL" sz="2400" dirty="0" err="1" smtClean="0"/>
              <a:t>Moralisierungfalle</a:t>
            </a:r>
            <a:endParaRPr lang="nl-NL" sz="2800" dirty="0" smtClean="0"/>
          </a:p>
          <a:p>
            <a:pPr marL="0" indent="0">
              <a:buNone/>
            </a:pPr>
            <a:r>
              <a:rPr lang="nl-NL" sz="2800" dirty="0" smtClean="0"/>
              <a:t>3. Ende der </a:t>
            </a:r>
            <a:r>
              <a:rPr lang="nl-NL" sz="2800" dirty="0" err="1" smtClean="0"/>
              <a:t>Ausreden</a:t>
            </a:r>
            <a:r>
              <a:rPr lang="nl-NL" sz="2800" dirty="0" smtClean="0"/>
              <a:t>: </a:t>
            </a:r>
            <a:r>
              <a:rPr lang="nl-NL" sz="2800" dirty="0" smtClean="0">
                <a:solidFill>
                  <a:srgbClr val="92D050"/>
                </a:solidFill>
              </a:rPr>
              <a:t>der </a:t>
            </a:r>
            <a:r>
              <a:rPr lang="nl-NL" sz="2800" dirty="0" err="1" smtClean="0">
                <a:solidFill>
                  <a:srgbClr val="92D050"/>
                </a:solidFill>
              </a:rPr>
              <a:t>Thunberg-Effekt</a:t>
            </a:r>
            <a:r>
              <a:rPr lang="nl-NL" sz="2800" dirty="0" smtClean="0">
                <a:solidFill>
                  <a:srgbClr val="92D050"/>
                </a:solidFill>
              </a:rPr>
              <a:t>?</a:t>
            </a:r>
          </a:p>
          <a:p>
            <a:endParaRPr lang="nl-NL" sz="2800" dirty="0"/>
          </a:p>
          <a:p>
            <a:pPr lvl="2"/>
            <a:r>
              <a:rPr lang="nl-NL" sz="2400" dirty="0" smtClean="0"/>
              <a:t> </a:t>
            </a:r>
          </a:p>
          <a:p>
            <a:r>
              <a:rPr lang="nl-NL" sz="2800" dirty="0" smtClean="0"/>
              <a:t>4. Wie </a:t>
            </a:r>
            <a:r>
              <a:rPr lang="nl-NL" sz="2800" dirty="0" err="1" smtClean="0"/>
              <a:t>gewinnt</a:t>
            </a:r>
            <a:r>
              <a:rPr lang="nl-NL" sz="2800" dirty="0" smtClean="0"/>
              <a:t> man </a:t>
            </a:r>
            <a:r>
              <a:rPr lang="nl-NL" sz="2800" dirty="0" err="1" smtClean="0"/>
              <a:t>gesellschaftliche</a:t>
            </a:r>
            <a:r>
              <a:rPr lang="nl-NL" sz="2800" dirty="0" smtClean="0"/>
              <a:t> </a:t>
            </a:r>
            <a:r>
              <a:rPr lang="nl-NL" sz="2800" dirty="0" err="1" smtClean="0"/>
              <a:t>und</a:t>
            </a:r>
            <a:r>
              <a:rPr lang="nl-NL" sz="2800" dirty="0" smtClean="0"/>
              <a:t> </a:t>
            </a:r>
            <a:r>
              <a:rPr lang="nl-NL" sz="2800" dirty="0" err="1" smtClean="0"/>
              <a:t>politische</a:t>
            </a:r>
            <a:r>
              <a:rPr lang="nl-NL" sz="2800" dirty="0" smtClean="0"/>
              <a:t> </a:t>
            </a:r>
            <a:r>
              <a:rPr lang="nl-NL" sz="2800" dirty="0" err="1" smtClean="0"/>
              <a:t>Mehrheiten</a:t>
            </a:r>
            <a:r>
              <a:rPr lang="nl-NL" sz="2800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r>
              <a:rPr lang="nl-NL" sz="2800" dirty="0" smtClean="0"/>
              <a:t> </a:t>
            </a:r>
            <a:endParaRPr lang="en-GB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5" y="1143000"/>
            <a:ext cx="3133373" cy="23500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65" y="3520440"/>
            <a:ext cx="1229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 smtClean="0"/>
              <a:t>Foto: John Sullivan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268545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24" y="291465"/>
            <a:ext cx="9486900" cy="6000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6932" y="99239"/>
            <a:ext cx="1301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 smtClean="0"/>
              <a:t>1995</a:t>
            </a:r>
            <a:endParaRPr lang="en-GB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4567233" y="345460"/>
            <a:ext cx="6018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Moralische</a:t>
            </a:r>
            <a:r>
              <a:rPr lang="nl-NL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nl-NL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Beratung</a:t>
            </a:r>
            <a:r>
              <a:rPr lang="nl-NL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GESCHEITERT</a:t>
            </a:r>
            <a:r>
              <a:rPr lang="nl-NL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!!!</a:t>
            </a:r>
            <a:endParaRPr lang="en-GB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817223" y="99239"/>
            <a:ext cx="2816731" cy="104376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22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 love EU!</a:t>
            </a:r>
            <a:endParaRPr lang="nl-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11" y="1123837"/>
            <a:ext cx="8538883" cy="5692589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88" y="2590710"/>
            <a:ext cx="1667435" cy="1667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588" y="32431"/>
            <a:ext cx="8622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 err="1" smtClean="0"/>
              <a:t>Transformation</a:t>
            </a:r>
            <a:r>
              <a:rPr lang="nl-NL" sz="3200" b="1" dirty="0" smtClean="0"/>
              <a:t> EU: </a:t>
            </a:r>
            <a:r>
              <a:rPr lang="nl-NL" sz="3200" b="1" dirty="0" err="1" smtClean="0"/>
              <a:t>sind</a:t>
            </a:r>
            <a:r>
              <a:rPr lang="nl-NL" sz="3200" b="1" dirty="0" smtClean="0"/>
              <a:t> </a:t>
            </a:r>
            <a:r>
              <a:rPr lang="nl-NL" sz="3200" b="1" dirty="0" err="1" smtClean="0"/>
              <a:t>wir</a:t>
            </a:r>
            <a:r>
              <a:rPr lang="nl-NL" sz="3200" b="1" dirty="0" smtClean="0"/>
              <a:t> </a:t>
            </a:r>
            <a:r>
              <a:rPr lang="nl-NL" sz="3200" b="1" dirty="0" err="1" smtClean="0"/>
              <a:t>bessere</a:t>
            </a:r>
            <a:r>
              <a:rPr lang="nl-NL" sz="3200" b="1" dirty="0" smtClean="0"/>
              <a:t> </a:t>
            </a:r>
            <a:r>
              <a:rPr lang="nl-NL" sz="3200" b="1" dirty="0" err="1" smtClean="0"/>
              <a:t>Menschen</a:t>
            </a:r>
            <a:r>
              <a:rPr lang="nl-NL" sz="3200" b="1" dirty="0" smtClean="0"/>
              <a:t>?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75219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57600" y="1595717"/>
            <a:ext cx="8534400" cy="7171765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endParaRPr lang="en-GB" altLang="en-US" sz="2800" dirty="0"/>
          </a:p>
          <a:p>
            <a:pPr>
              <a:buFontTx/>
              <a:buNone/>
            </a:pPr>
            <a:endParaRPr lang="en-GB" altLang="en-US" sz="2200" dirty="0"/>
          </a:p>
          <a:p>
            <a:pPr>
              <a:buFontTx/>
              <a:buNone/>
            </a:pPr>
            <a:endParaRPr lang="en-GB" altLang="en-US" sz="3600" dirty="0"/>
          </a:p>
          <a:p>
            <a:endParaRPr lang="en-GB" altLang="en-US" sz="3600" dirty="0"/>
          </a:p>
          <a:p>
            <a:pPr marL="457200" indent="-457200">
              <a:buFontTx/>
              <a:buAutoNum type="arabicPeriod"/>
            </a:pPr>
            <a:endParaRPr lang="en-GB" altLang="en-US" sz="2400" dirty="0" smtClean="0"/>
          </a:p>
          <a:p>
            <a:pPr marL="457200" indent="-457200">
              <a:buFontTx/>
              <a:buAutoNum type="arabicPeriod"/>
            </a:pPr>
            <a:r>
              <a:rPr lang="nl-NL" altLang="en-US" sz="2400" dirty="0" smtClean="0"/>
              <a:t>Ende </a:t>
            </a:r>
            <a:r>
              <a:rPr lang="nl-NL" altLang="en-US" sz="2400" dirty="0" err="1" smtClean="0"/>
              <a:t>Debatte</a:t>
            </a:r>
            <a:r>
              <a:rPr lang="nl-NL" altLang="en-US" sz="2400" dirty="0" smtClean="0"/>
              <a:t> individuelle </a:t>
            </a:r>
            <a:r>
              <a:rPr lang="nl-NL" altLang="en-US" sz="2400" dirty="0" err="1" smtClean="0"/>
              <a:t>Moral</a:t>
            </a:r>
            <a:endParaRPr lang="nl-NL" altLang="en-US" sz="2400" dirty="0" smtClean="0"/>
          </a:p>
          <a:p>
            <a:pPr marL="457200" indent="-457200">
              <a:buFontTx/>
              <a:buAutoNum type="arabicPeriod"/>
            </a:pPr>
            <a:r>
              <a:rPr lang="en-GB" altLang="en-US" sz="2400" dirty="0" err="1" smtClean="0"/>
              <a:t>Lebenstil</a:t>
            </a:r>
            <a:r>
              <a:rPr lang="en-GB" altLang="en-US" sz="2400" dirty="0" smtClean="0"/>
              <a:t>/</a:t>
            </a:r>
            <a:r>
              <a:rPr lang="en-GB" altLang="en-US" sz="2400" dirty="0" err="1" smtClean="0"/>
              <a:t>Konsumverhalten</a:t>
            </a:r>
            <a:r>
              <a:rPr lang="en-GB" altLang="en-US" sz="2400" dirty="0" smtClean="0"/>
              <a:t> muss </a:t>
            </a:r>
            <a:r>
              <a:rPr lang="en-GB" altLang="en-US" sz="2400" dirty="0" err="1" smtClean="0"/>
              <a:t>anschlussfähig</a:t>
            </a:r>
            <a:r>
              <a:rPr lang="en-GB" altLang="en-US" sz="2400" dirty="0" smtClean="0"/>
              <a:t> und </a:t>
            </a:r>
            <a:r>
              <a:rPr lang="en-GB" altLang="en-US" sz="2400" dirty="0" err="1" smtClean="0"/>
              <a:t>attraktiv</a:t>
            </a:r>
            <a:r>
              <a:rPr lang="en-GB" altLang="en-US" sz="2400" dirty="0" smtClean="0"/>
              <a:t> sein</a:t>
            </a:r>
          </a:p>
          <a:p>
            <a:pPr marL="457200" indent="-457200">
              <a:buFontTx/>
              <a:buAutoNum type="arabicPeriod"/>
            </a:pPr>
            <a:r>
              <a:rPr lang="nl-NL" altLang="en-US" sz="2400" dirty="0" err="1" smtClean="0"/>
              <a:t>Braucht</a:t>
            </a:r>
            <a:r>
              <a:rPr lang="nl-NL" altLang="en-US" sz="2400" dirty="0" smtClean="0"/>
              <a:t> </a:t>
            </a:r>
            <a:r>
              <a:rPr lang="nl-NL" altLang="en-US" sz="2400" dirty="0" err="1" smtClean="0"/>
              <a:t>gesellschaftliche</a:t>
            </a:r>
            <a:r>
              <a:rPr lang="nl-NL" altLang="en-US" sz="2400" dirty="0" smtClean="0"/>
              <a:t> </a:t>
            </a:r>
            <a:r>
              <a:rPr lang="nl-NL" altLang="en-US" sz="2400" dirty="0" err="1" smtClean="0">
                <a:solidFill>
                  <a:srgbClr val="00B0F0"/>
                </a:solidFill>
              </a:rPr>
              <a:t>Vorbilder</a:t>
            </a:r>
            <a:r>
              <a:rPr lang="nl-NL" altLang="en-US" sz="2400" dirty="0" smtClean="0">
                <a:solidFill>
                  <a:srgbClr val="00B0F0"/>
                </a:solidFill>
              </a:rPr>
              <a:t>/</a:t>
            </a:r>
            <a:r>
              <a:rPr lang="nl-NL" altLang="en-US" sz="2400" dirty="0" err="1" smtClean="0">
                <a:solidFill>
                  <a:srgbClr val="00B0F0"/>
                </a:solidFill>
              </a:rPr>
              <a:t>Eliten</a:t>
            </a:r>
            <a:r>
              <a:rPr lang="nl-NL" altLang="en-US" sz="2400" dirty="0" smtClean="0"/>
              <a:t>: </a:t>
            </a:r>
            <a:r>
              <a:rPr lang="nl-NL" altLang="en-US" sz="2400" dirty="0" err="1" smtClean="0"/>
              <a:t>Klimaschutzkultur</a:t>
            </a:r>
            <a:endParaRPr lang="nl-NL" altLang="en-US" sz="2400" dirty="0" smtClean="0"/>
          </a:p>
          <a:p>
            <a:pPr marL="457200" indent="-457200">
              <a:buFontTx/>
              <a:buAutoNum type="arabicPeriod"/>
            </a:pPr>
            <a:r>
              <a:rPr lang="nl-NL" altLang="en-US" sz="2400" dirty="0" err="1" smtClean="0"/>
              <a:t>Unterstützt</a:t>
            </a:r>
            <a:r>
              <a:rPr lang="nl-NL" altLang="en-US" sz="2400" dirty="0" smtClean="0"/>
              <a:t> </a:t>
            </a:r>
            <a:r>
              <a:rPr lang="nl-NL" altLang="en-US" sz="2400" dirty="0" err="1" smtClean="0"/>
              <a:t>durch</a:t>
            </a:r>
            <a:r>
              <a:rPr lang="nl-NL" altLang="en-US" sz="2400" dirty="0" smtClean="0"/>
              <a:t> </a:t>
            </a:r>
            <a:r>
              <a:rPr lang="nl-NL" altLang="en-US" sz="3500" dirty="0" err="1" smtClean="0">
                <a:solidFill>
                  <a:srgbClr val="92D050"/>
                </a:solidFill>
              </a:rPr>
              <a:t>Verrechtlichung</a:t>
            </a:r>
            <a:r>
              <a:rPr lang="nl-NL" altLang="en-US" sz="2400" dirty="0" smtClean="0"/>
              <a:t>: Beispiel </a:t>
            </a:r>
            <a:r>
              <a:rPr lang="nl-NL" altLang="en-US" sz="2400" dirty="0" err="1" smtClean="0"/>
              <a:t>Verbot</a:t>
            </a:r>
            <a:r>
              <a:rPr lang="nl-NL" altLang="en-US" sz="2400" dirty="0" smtClean="0"/>
              <a:t> </a:t>
            </a:r>
            <a:r>
              <a:rPr lang="nl-NL" altLang="en-US" sz="2400" dirty="0" err="1" smtClean="0"/>
              <a:t>Verbrennungsmotor</a:t>
            </a:r>
            <a:r>
              <a:rPr lang="nl-NL" altLang="en-US" sz="2400" dirty="0" smtClean="0"/>
              <a:t>, </a:t>
            </a:r>
            <a:r>
              <a:rPr lang="nl-NL" altLang="en-US" sz="2400" dirty="0" err="1" smtClean="0"/>
              <a:t>Kohlekraftwerke</a:t>
            </a:r>
            <a:r>
              <a:rPr lang="nl-NL" altLang="en-US" sz="2400" dirty="0" smtClean="0"/>
              <a:t>, </a:t>
            </a:r>
            <a:r>
              <a:rPr lang="nl-NL" altLang="en-US" sz="2400" dirty="0" err="1" smtClean="0"/>
              <a:t>Ölheizungen</a:t>
            </a:r>
            <a:r>
              <a:rPr lang="nl-NL" altLang="en-US" sz="2400" dirty="0" smtClean="0"/>
              <a:t>, </a:t>
            </a:r>
            <a:r>
              <a:rPr lang="nl-NL" altLang="en-US" sz="2400" dirty="0" err="1" smtClean="0"/>
              <a:t>autofreie</a:t>
            </a:r>
            <a:r>
              <a:rPr lang="nl-NL" altLang="en-US" sz="2400" dirty="0" smtClean="0"/>
              <a:t> Stadt, etc.)</a:t>
            </a:r>
            <a:endParaRPr lang="en-GB" altLang="en-US" sz="2400" dirty="0" smtClean="0"/>
          </a:p>
          <a:p>
            <a:pPr marL="457200" indent="-457200">
              <a:buFontTx/>
              <a:buAutoNum type="arabicPeriod"/>
            </a:pPr>
            <a:r>
              <a:rPr lang="nl-NL" altLang="en-US" sz="2400" dirty="0" err="1" smtClean="0"/>
              <a:t>Unterstützt</a:t>
            </a:r>
            <a:r>
              <a:rPr lang="nl-NL" altLang="en-US" sz="2400" dirty="0" smtClean="0"/>
              <a:t> </a:t>
            </a:r>
            <a:r>
              <a:rPr lang="nl-NL" altLang="en-US" sz="2400" dirty="0" err="1" smtClean="0"/>
              <a:t>durch</a:t>
            </a:r>
            <a:r>
              <a:rPr lang="nl-NL" altLang="en-US" sz="2400" dirty="0" smtClean="0"/>
              <a:t> </a:t>
            </a:r>
            <a:r>
              <a:rPr lang="nl-NL" altLang="en-US" sz="2400" dirty="0" err="1" smtClean="0"/>
              <a:t>finanzielle</a:t>
            </a:r>
            <a:r>
              <a:rPr lang="nl-NL" altLang="en-US" sz="2400" dirty="0" smtClean="0"/>
              <a:t> </a:t>
            </a:r>
            <a:r>
              <a:rPr lang="nl-NL" altLang="en-US" sz="2400" dirty="0" err="1" smtClean="0"/>
              <a:t>Anreize</a:t>
            </a:r>
            <a:r>
              <a:rPr lang="nl-NL" altLang="en-US" sz="2400" dirty="0" smtClean="0"/>
              <a:t> CO2 </a:t>
            </a:r>
            <a:r>
              <a:rPr lang="nl-NL" altLang="en-US" sz="2400" dirty="0" err="1" smtClean="0"/>
              <a:t>Steuern</a:t>
            </a:r>
            <a:r>
              <a:rPr lang="nl-NL" altLang="en-US" sz="2400" dirty="0" smtClean="0"/>
              <a:t>, etc.</a:t>
            </a:r>
          </a:p>
          <a:p>
            <a:pPr marL="457200" indent="-457200">
              <a:buFontTx/>
              <a:buAutoNum type="arabicPeriod"/>
            </a:pPr>
            <a:r>
              <a:rPr lang="nl-NL" altLang="en-US" sz="2400" dirty="0" err="1" smtClean="0"/>
              <a:t>Muss</a:t>
            </a:r>
            <a:r>
              <a:rPr lang="nl-NL" altLang="en-US" sz="2400" dirty="0" smtClean="0"/>
              <a:t> </a:t>
            </a:r>
            <a:r>
              <a:rPr lang="nl-NL" altLang="en-US" sz="2400" dirty="0" err="1" smtClean="0"/>
              <a:t>sozial</a:t>
            </a:r>
            <a:r>
              <a:rPr lang="nl-NL" altLang="en-US" sz="2400" dirty="0" smtClean="0"/>
              <a:t> </a:t>
            </a:r>
            <a:r>
              <a:rPr lang="nl-NL" altLang="en-US" sz="2400" dirty="0" err="1" smtClean="0"/>
              <a:t>ausgewogen</a:t>
            </a:r>
            <a:r>
              <a:rPr lang="nl-NL" altLang="en-US" sz="2400" dirty="0" smtClean="0"/>
              <a:t> </a:t>
            </a:r>
            <a:r>
              <a:rPr lang="nl-NL" altLang="en-US" sz="2400" dirty="0" err="1" smtClean="0"/>
              <a:t>und</a:t>
            </a:r>
            <a:r>
              <a:rPr lang="nl-NL" altLang="en-US" sz="2400" dirty="0" smtClean="0"/>
              <a:t> </a:t>
            </a:r>
            <a:r>
              <a:rPr lang="nl-NL" altLang="en-US" sz="2400" dirty="0" err="1" smtClean="0"/>
              <a:t>demokratisch</a:t>
            </a:r>
            <a:r>
              <a:rPr lang="nl-NL" altLang="en-US" sz="2400" dirty="0" smtClean="0"/>
              <a:t> sein: </a:t>
            </a:r>
            <a:r>
              <a:rPr lang="nl-NL" altLang="en-US" sz="2400" dirty="0" err="1" smtClean="0">
                <a:solidFill>
                  <a:srgbClr val="FF0000"/>
                </a:solidFill>
              </a:rPr>
              <a:t>soziale</a:t>
            </a:r>
            <a:r>
              <a:rPr lang="nl-NL" altLang="en-US" sz="2400" dirty="0" smtClean="0">
                <a:solidFill>
                  <a:srgbClr val="FF0000"/>
                </a:solidFill>
              </a:rPr>
              <a:t> </a:t>
            </a:r>
            <a:r>
              <a:rPr lang="nl-NL" altLang="en-US" sz="2400" dirty="0" err="1" smtClean="0">
                <a:solidFill>
                  <a:srgbClr val="FF0000"/>
                </a:solidFill>
              </a:rPr>
              <a:t>Energiewirtschaft</a:t>
            </a:r>
            <a:r>
              <a:rPr lang="nl-NL" altLang="en-US" sz="2400" dirty="0" smtClean="0"/>
              <a:t>, </a:t>
            </a:r>
            <a:r>
              <a:rPr lang="nl-NL" altLang="en-US" sz="2400" dirty="0" err="1" smtClean="0"/>
              <a:t>Bürgerbeteilligung</a:t>
            </a:r>
            <a:r>
              <a:rPr lang="nl-NL" altLang="en-US" sz="2400" dirty="0" smtClean="0"/>
              <a:t> (etc.)</a:t>
            </a:r>
          </a:p>
          <a:p>
            <a:pPr marL="457200" indent="-457200">
              <a:buFontTx/>
              <a:buAutoNum type="arabicPeriod"/>
            </a:pPr>
            <a:r>
              <a:rPr lang="nl-NL" altLang="en-US" sz="2400" dirty="0" err="1" smtClean="0"/>
              <a:t>Neue</a:t>
            </a:r>
            <a:r>
              <a:rPr lang="nl-NL" altLang="en-US" sz="2400" dirty="0" smtClean="0"/>
              <a:t> </a:t>
            </a:r>
            <a:r>
              <a:rPr lang="nl-NL" altLang="en-US" sz="2400" dirty="0" err="1" smtClean="0"/>
              <a:t>Qualität</a:t>
            </a:r>
            <a:r>
              <a:rPr lang="nl-NL" altLang="en-US" sz="2400" dirty="0" smtClean="0"/>
              <a:t> der </a:t>
            </a:r>
            <a:r>
              <a:rPr lang="nl-NL" altLang="en-US" sz="2400" dirty="0" err="1" smtClean="0"/>
              <a:t>Kostendebatte</a:t>
            </a:r>
            <a:r>
              <a:rPr lang="nl-NL" altLang="en-US" sz="2400" dirty="0" smtClean="0"/>
              <a:t>: Status quo </a:t>
            </a:r>
            <a:r>
              <a:rPr lang="nl-NL" altLang="en-US" sz="2400" dirty="0" err="1" smtClean="0"/>
              <a:t>günstiger</a:t>
            </a:r>
            <a:r>
              <a:rPr lang="nl-NL" altLang="en-US" sz="2400" dirty="0" smtClean="0"/>
              <a:t>?</a:t>
            </a:r>
          </a:p>
          <a:p>
            <a:pPr marL="457200" indent="-457200">
              <a:buFontTx/>
              <a:buAutoNum type="arabicPeriod"/>
            </a:pPr>
            <a:r>
              <a:rPr lang="nl-NL" altLang="en-US" sz="2400" dirty="0" err="1" smtClean="0"/>
              <a:t>Neue</a:t>
            </a:r>
            <a:r>
              <a:rPr lang="nl-NL" altLang="en-US" sz="2400" dirty="0" smtClean="0"/>
              <a:t> </a:t>
            </a:r>
            <a:r>
              <a:rPr lang="nl-NL" altLang="en-US" sz="2400" dirty="0" err="1" smtClean="0"/>
              <a:t>Qualität</a:t>
            </a:r>
            <a:r>
              <a:rPr lang="nl-NL" altLang="en-US" sz="2400" dirty="0" smtClean="0"/>
              <a:t> </a:t>
            </a:r>
            <a:r>
              <a:rPr lang="nl-NL" altLang="en-US" sz="2400" dirty="0" err="1" smtClean="0"/>
              <a:t>Medien</a:t>
            </a:r>
            <a:r>
              <a:rPr lang="nl-NL" altLang="en-US" sz="2400" dirty="0" smtClean="0"/>
              <a:t>: </a:t>
            </a:r>
            <a:r>
              <a:rPr lang="nl-NL" altLang="en-US" sz="2400" dirty="0" err="1" smtClean="0">
                <a:solidFill>
                  <a:srgbClr val="0070C0"/>
                </a:solidFill>
              </a:rPr>
              <a:t>Benennung</a:t>
            </a:r>
            <a:r>
              <a:rPr lang="nl-NL" altLang="en-US" sz="2400" dirty="0" smtClean="0">
                <a:solidFill>
                  <a:srgbClr val="0070C0"/>
                </a:solidFill>
              </a:rPr>
              <a:t> </a:t>
            </a:r>
            <a:r>
              <a:rPr lang="nl-NL" altLang="en-US" sz="2400" dirty="0" err="1" smtClean="0">
                <a:solidFill>
                  <a:srgbClr val="0070C0"/>
                </a:solidFill>
              </a:rPr>
              <a:t>unzureichender</a:t>
            </a:r>
            <a:r>
              <a:rPr lang="nl-NL" altLang="en-US" sz="2400" dirty="0" smtClean="0">
                <a:solidFill>
                  <a:srgbClr val="0070C0"/>
                </a:solidFill>
              </a:rPr>
              <a:t> </a:t>
            </a:r>
            <a:r>
              <a:rPr lang="nl-NL" altLang="en-US" sz="2400" dirty="0" err="1" smtClean="0">
                <a:solidFill>
                  <a:srgbClr val="0070C0"/>
                </a:solidFill>
              </a:rPr>
              <a:t>Klimapolitik</a:t>
            </a:r>
            <a:endParaRPr lang="nl-NL" altLang="en-US" sz="2400" dirty="0" smtClean="0">
              <a:solidFill>
                <a:srgbClr val="0070C0"/>
              </a:solidFill>
            </a:endParaRPr>
          </a:p>
          <a:p>
            <a:pPr marL="457200" indent="-457200">
              <a:buFontTx/>
              <a:buAutoNum type="arabicPeriod"/>
            </a:pPr>
            <a:endParaRPr lang="en-GB" altLang="en-US" sz="2400" dirty="0" smtClean="0"/>
          </a:p>
          <a:p>
            <a:pPr>
              <a:buFontTx/>
              <a:buNone/>
            </a:pPr>
            <a:endParaRPr lang="en-GB" altLang="en-US" sz="3600" dirty="0"/>
          </a:p>
          <a:p>
            <a:pPr>
              <a:buFontTx/>
              <a:buNone/>
            </a:pPr>
            <a:endParaRPr lang="en-GB" altLang="en-US" sz="3600" dirty="0"/>
          </a:p>
          <a:p>
            <a:pPr>
              <a:buFontTx/>
              <a:buNone/>
            </a:pPr>
            <a:endParaRPr lang="en-GB" altLang="en-US" sz="2800" u="sng" dirty="0">
              <a:solidFill>
                <a:srgbClr val="0066FF"/>
              </a:solidFill>
            </a:endParaRPr>
          </a:p>
          <a:p>
            <a:pPr>
              <a:buFontTx/>
              <a:buNone/>
            </a:pPr>
            <a:endParaRPr lang="en-GB" altLang="en-US" sz="2800" u="sng" dirty="0">
              <a:solidFill>
                <a:srgbClr val="0066FF"/>
              </a:solidFill>
            </a:endParaRPr>
          </a:p>
          <a:p>
            <a:pPr>
              <a:buFontTx/>
              <a:buNone/>
            </a:pPr>
            <a:endParaRPr lang="en-GB" altLang="en-US" sz="2800" dirty="0"/>
          </a:p>
          <a:p>
            <a:pPr>
              <a:buFontTx/>
              <a:buNone/>
            </a:pPr>
            <a:endParaRPr lang="en-GB" altLang="en-US" sz="2800" dirty="0"/>
          </a:p>
          <a:p>
            <a:pPr lvl="2"/>
            <a:endParaRPr lang="en-GB" altLang="en-US" sz="2000" dirty="0"/>
          </a:p>
          <a:p>
            <a:endParaRPr lang="en-GB" altLang="en-US" sz="2800" dirty="0"/>
          </a:p>
          <a:p>
            <a:endParaRPr lang="en-US" altLang="en-US" sz="2800" dirty="0"/>
          </a:p>
        </p:txBody>
      </p:sp>
      <p:pic>
        <p:nvPicPr>
          <p:cNvPr id="77828" name="Picture 4" descr="http://www.venturi.fr/IMG/Image/Image/3-4av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6" y="1"/>
            <a:ext cx="138112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9" name="Picture 5" descr="http://www.rolfdisch.de/~upload/img_rd_d124_9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0"/>
            <a:ext cx="12573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0" name="Picture 6" descr="http://www.wind-energie.de/typo3temp/pics/636c6bd886.jpg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0"/>
            <a:ext cx="809625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1" name="Picture 7" descr="http://www.solifer.de/layout_sf/kopf_bild_links_2_oben.jpg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0"/>
            <a:ext cx="914400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952" y="1020872"/>
            <a:ext cx="4762872" cy="4384845"/>
          </a:xfrm>
        </p:spPr>
        <p:txBody>
          <a:bodyPr>
            <a:normAutofit/>
          </a:bodyPr>
          <a:lstStyle/>
          <a:p>
            <a:r>
              <a:rPr lang="en-GB" sz="2800" dirty="0" err="1" smtClean="0">
                <a:solidFill>
                  <a:srgbClr val="FF0000"/>
                </a:solidFill>
              </a:rPr>
              <a:t>Gesellschaftliche</a:t>
            </a:r>
            <a:r>
              <a:rPr lang="en-GB" sz="2800" dirty="0" smtClean="0">
                <a:solidFill>
                  <a:srgbClr val="FF0000"/>
                </a:solidFill>
              </a:rPr>
              <a:t/>
            </a:r>
            <a:br>
              <a:rPr lang="en-GB" sz="2800" dirty="0" smtClean="0">
                <a:solidFill>
                  <a:srgbClr val="FF0000"/>
                </a:solidFill>
              </a:rPr>
            </a:br>
            <a:r>
              <a:rPr lang="en-GB" sz="2800" dirty="0" err="1" smtClean="0">
                <a:solidFill>
                  <a:srgbClr val="FF0000"/>
                </a:solidFill>
              </a:rPr>
              <a:t>Voraussetzungen</a:t>
            </a:r>
            <a:r>
              <a:rPr lang="en-GB" sz="2800" dirty="0" smtClean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45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27226" y="2472190"/>
            <a:ext cx="7315200" cy="512064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en-GB" altLang="en-US" sz="2800" dirty="0"/>
          </a:p>
          <a:p>
            <a:pPr>
              <a:buFontTx/>
              <a:buNone/>
            </a:pPr>
            <a:endParaRPr lang="en-GB" altLang="en-US" sz="2200" dirty="0"/>
          </a:p>
          <a:p>
            <a:pPr>
              <a:buFontTx/>
              <a:buNone/>
            </a:pPr>
            <a:r>
              <a:rPr lang="en-GB" altLang="en-US" sz="2200" dirty="0" smtClean="0"/>
              <a:t>1</a:t>
            </a:r>
            <a:r>
              <a:rPr lang="en-GB" altLang="en-US" sz="3600" u="sng" dirty="0" smtClean="0">
                <a:solidFill>
                  <a:srgbClr val="000000"/>
                </a:solidFill>
              </a:rPr>
              <a:t>4</a:t>
            </a:r>
            <a:r>
              <a:rPr lang="en-GB" altLang="en-US" sz="3600" u="sng" dirty="0">
                <a:solidFill>
                  <a:srgbClr val="000000"/>
                </a:solidFill>
              </a:rPr>
              <a:t>. </a:t>
            </a:r>
            <a:r>
              <a:rPr lang="en-GB" altLang="en-US" sz="3600" u="sng" dirty="0" err="1">
                <a:solidFill>
                  <a:srgbClr val="000000"/>
                </a:solidFill>
              </a:rPr>
              <a:t>Politisch</a:t>
            </a:r>
            <a:r>
              <a:rPr lang="en-GB" altLang="en-US" sz="3600" u="sng" dirty="0">
                <a:solidFill>
                  <a:srgbClr val="000000"/>
                </a:solidFill>
              </a:rPr>
              <a:t>: </a:t>
            </a:r>
            <a:r>
              <a:rPr lang="en-GB" altLang="en-US" sz="3600" u="sng" dirty="0" err="1">
                <a:solidFill>
                  <a:srgbClr val="000000"/>
                </a:solidFill>
              </a:rPr>
              <a:t>Wir</a:t>
            </a:r>
            <a:r>
              <a:rPr lang="en-GB" altLang="en-US" sz="3600" u="sng" dirty="0">
                <a:solidFill>
                  <a:srgbClr val="000000"/>
                </a:solidFill>
              </a:rPr>
              <a:t> </a:t>
            </a:r>
            <a:r>
              <a:rPr lang="en-GB" altLang="en-US" sz="3600" u="sng" dirty="0" err="1">
                <a:solidFill>
                  <a:srgbClr val="000000"/>
                </a:solidFill>
              </a:rPr>
              <a:t>werden</a:t>
            </a:r>
            <a:r>
              <a:rPr lang="en-GB" altLang="en-US" sz="3600" u="sng" dirty="0">
                <a:solidFill>
                  <a:srgbClr val="000000"/>
                </a:solidFill>
              </a:rPr>
              <a:t> </a:t>
            </a:r>
            <a:r>
              <a:rPr lang="en-GB" altLang="en-US" sz="3600" u="sng" dirty="0" err="1">
                <a:solidFill>
                  <a:srgbClr val="000000"/>
                </a:solidFill>
              </a:rPr>
              <a:t>nicht</a:t>
            </a:r>
            <a:r>
              <a:rPr lang="en-GB" altLang="en-US" sz="3600" u="sng" dirty="0">
                <a:solidFill>
                  <a:srgbClr val="000000"/>
                </a:solidFill>
              </a:rPr>
              <a:t> </a:t>
            </a:r>
            <a:r>
              <a:rPr lang="en-GB" altLang="en-US" sz="3600" u="sng" dirty="0" err="1">
                <a:solidFill>
                  <a:srgbClr val="000000"/>
                </a:solidFill>
              </a:rPr>
              <a:t>wiedergewählt</a:t>
            </a:r>
            <a:r>
              <a:rPr lang="en-GB" altLang="en-US" sz="3600" u="sng" dirty="0">
                <a:solidFill>
                  <a:srgbClr val="000000"/>
                </a:solidFill>
              </a:rPr>
              <a:t>! </a:t>
            </a:r>
          </a:p>
          <a:p>
            <a:pPr>
              <a:buFontTx/>
              <a:buNone/>
            </a:pPr>
            <a:endParaRPr lang="en-GB" altLang="en-US" sz="2800" u="sng" dirty="0">
              <a:solidFill>
                <a:srgbClr val="0066FF"/>
              </a:solidFill>
            </a:endParaRPr>
          </a:p>
          <a:p>
            <a:pPr>
              <a:buFontTx/>
              <a:buNone/>
            </a:pPr>
            <a:endParaRPr lang="en-GB" altLang="en-US" sz="2800" u="sng" dirty="0">
              <a:solidFill>
                <a:srgbClr val="0066FF"/>
              </a:solidFill>
            </a:endParaRPr>
          </a:p>
          <a:p>
            <a:pPr>
              <a:buFontTx/>
              <a:buNone/>
            </a:pPr>
            <a:endParaRPr lang="en-GB" altLang="en-US" sz="2800" dirty="0"/>
          </a:p>
          <a:p>
            <a:pPr>
              <a:buFontTx/>
              <a:buNone/>
            </a:pPr>
            <a:endParaRPr lang="en-GB" altLang="en-US" sz="2800" dirty="0"/>
          </a:p>
          <a:p>
            <a:pPr lvl="2"/>
            <a:endParaRPr lang="en-GB" altLang="en-US" sz="2000" dirty="0"/>
          </a:p>
          <a:p>
            <a:endParaRPr lang="en-GB" altLang="en-US" sz="2800" dirty="0"/>
          </a:p>
          <a:p>
            <a:endParaRPr lang="en-US" alt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952" y="1020873"/>
            <a:ext cx="4762872" cy="1143000"/>
          </a:xfrm>
        </p:spPr>
        <p:txBody>
          <a:bodyPr/>
          <a:lstStyle/>
          <a:p>
            <a:r>
              <a:rPr lang="en-GB" dirty="0" err="1" smtClean="0">
                <a:solidFill>
                  <a:srgbClr val="FF0000"/>
                </a:solidFill>
              </a:rPr>
              <a:t>Nachhaltige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 err="1" smtClean="0">
                <a:solidFill>
                  <a:srgbClr val="FF0000"/>
                </a:solidFill>
              </a:rPr>
              <a:t>Ausreden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70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67953" y="116540"/>
            <a:ext cx="8534400" cy="717176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en-GB" altLang="en-US" sz="2800" dirty="0"/>
          </a:p>
          <a:p>
            <a:pPr>
              <a:buFontTx/>
              <a:buNone/>
            </a:pPr>
            <a:endParaRPr lang="en-GB" altLang="en-US" sz="2200" dirty="0"/>
          </a:p>
          <a:p>
            <a:pPr>
              <a:buFontTx/>
              <a:buNone/>
            </a:pPr>
            <a:endParaRPr lang="en-GB" altLang="en-US" sz="3600" dirty="0"/>
          </a:p>
          <a:p>
            <a:pPr marL="0" indent="0">
              <a:buNone/>
            </a:pPr>
            <a:r>
              <a:rPr lang="nl-NL" altLang="en-US" sz="3600" dirty="0" err="1" smtClean="0"/>
              <a:t>Völlig</a:t>
            </a:r>
            <a:r>
              <a:rPr lang="nl-NL" altLang="en-US" sz="3600" dirty="0" smtClean="0"/>
              <a:t> </a:t>
            </a:r>
            <a:r>
              <a:rPr lang="nl-NL" altLang="en-US" sz="3600" dirty="0" err="1" smtClean="0"/>
              <a:t>unzureichende</a:t>
            </a:r>
            <a:r>
              <a:rPr lang="nl-NL" altLang="en-US" sz="3600" dirty="0" smtClean="0"/>
              <a:t> </a:t>
            </a:r>
            <a:r>
              <a:rPr lang="nl-NL" altLang="en-US" sz="3600" dirty="0" err="1" smtClean="0"/>
              <a:t>Politik</a:t>
            </a:r>
            <a:r>
              <a:rPr lang="nl-NL" altLang="en-US" sz="3600" dirty="0" smtClean="0"/>
              <a:t> </a:t>
            </a:r>
            <a:r>
              <a:rPr lang="nl-NL" altLang="en-US" sz="3600" dirty="0" err="1" smtClean="0"/>
              <a:t>trotz</a:t>
            </a:r>
            <a:r>
              <a:rPr lang="nl-NL" altLang="en-US" sz="3600" dirty="0" smtClean="0"/>
              <a:t> </a:t>
            </a:r>
            <a:r>
              <a:rPr lang="nl-NL" altLang="en-US" sz="3600" dirty="0" err="1" smtClean="0"/>
              <a:t>gesellschaftlichen</a:t>
            </a:r>
            <a:r>
              <a:rPr lang="nl-NL" altLang="en-US" sz="3600" dirty="0" smtClean="0"/>
              <a:t> </a:t>
            </a:r>
            <a:r>
              <a:rPr lang="nl-NL" altLang="en-US" sz="3600" dirty="0" err="1" smtClean="0"/>
              <a:t>Bewusstseins</a:t>
            </a:r>
            <a:endParaRPr lang="nl-NL" altLang="en-US" sz="3600" dirty="0" smtClean="0"/>
          </a:p>
          <a:p>
            <a:pPr lvl="1"/>
            <a:endParaRPr lang="nl-NL" altLang="en-US" sz="3400" dirty="0" smtClean="0"/>
          </a:p>
          <a:p>
            <a:pPr lvl="1"/>
            <a:r>
              <a:rPr lang="nl-NL" altLang="en-US" sz="3400" dirty="0" smtClean="0"/>
              <a:t>7.4 % </a:t>
            </a:r>
            <a:r>
              <a:rPr lang="nl-NL" altLang="en-US" sz="3400" dirty="0" err="1" smtClean="0"/>
              <a:t>Erneuerbare</a:t>
            </a:r>
            <a:r>
              <a:rPr lang="nl-NL" altLang="en-US" sz="3400" dirty="0" smtClean="0"/>
              <a:t> 2019 </a:t>
            </a:r>
          </a:p>
          <a:p>
            <a:pPr lvl="1"/>
            <a:endParaRPr lang="nl-NL" altLang="en-US" sz="3400" dirty="0" smtClean="0"/>
          </a:p>
          <a:p>
            <a:pPr lvl="3"/>
            <a:r>
              <a:rPr lang="nl-NL" altLang="en-US" sz="3000" dirty="0" err="1" smtClean="0"/>
              <a:t>Klimaschutz</a:t>
            </a:r>
            <a:r>
              <a:rPr lang="nl-NL" altLang="en-US" sz="3000" dirty="0" smtClean="0"/>
              <a:t> als </a:t>
            </a:r>
            <a:r>
              <a:rPr lang="nl-NL" altLang="en-US" sz="3000" dirty="0" err="1" smtClean="0"/>
              <a:t>Simulation</a:t>
            </a:r>
            <a:r>
              <a:rPr lang="nl-NL" altLang="en-US" sz="3000" dirty="0" smtClean="0"/>
              <a:t> des </a:t>
            </a:r>
            <a:r>
              <a:rPr lang="nl-NL" altLang="en-US" sz="3000" dirty="0" err="1" smtClean="0"/>
              <a:t>Vorreiters</a:t>
            </a:r>
            <a:endParaRPr lang="nl-NL" altLang="en-US" sz="3000" dirty="0" smtClean="0"/>
          </a:p>
          <a:p>
            <a:endParaRPr lang="en-GB" altLang="en-US" sz="3600" dirty="0"/>
          </a:p>
          <a:p>
            <a:pPr marL="457200" indent="-457200">
              <a:buFontTx/>
              <a:buAutoNum type="arabicPeriod"/>
            </a:pPr>
            <a:endParaRPr lang="en-GB" altLang="en-US" sz="2400" dirty="0" smtClean="0"/>
          </a:p>
          <a:p>
            <a:pPr>
              <a:buFontTx/>
              <a:buNone/>
            </a:pPr>
            <a:endParaRPr lang="en-GB" altLang="en-US" sz="3600" dirty="0"/>
          </a:p>
          <a:p>
            <a:pPr>
              <a:buFontTx/>
              <a:buNone/>
            </a:pPr>
            <a:endParaRPr lang="en-GB" altLang="en-US" sz="3600" dirty="0"/>
          </a:p>
          <a:p>
            <a:pPr>
              <a:buFontTx/>
              <a:buNone/>
            </a:pPr>
            <a:endParaRPr lang="en-GB" altLang="en-US" sz="2800" u="sng" dirty="0">
              <a:solidFill>
                <a:srgbClr val="0066FF"/>
              </a:solidFill>
            </a:endParaRPr>
          </a:p>
          <a:p>
            <a:pPr>
              <a:buFontTx/>
              <a:buNone/>
            </a:pPr>
            <a:endParaRPr lang="en-GB" altLang="en-US" sz="2800" u="sng" dirty="0">
              <a:solidFill>
                <a:srgbClr val="0066FF"/>
              </a:solidFill>
            </a:endParaRPr>
          </a:p>
          <a:p>
            <a:pPr>
              <a:buFontTx/>
              <a:buNone/>
            </a:pPr>
            <a:endParaRPr lang="en-GB" altLang="en-US" sz="2800" dirty="0"/>
          </a:p>
          <a:p>
            <a:pPr>
              <a:buFontTx/>
              <a:buNone/>
            </a:pPr>
            <a:endParaRPr lang="en-GB" altLang="en-US" sz="2800" dirty="0"/>
          </a:p>
          <a:p>
            <a:pPr lvl="2"/>
            <a:endParaRPr lang="en-GB" altLang="en-US" sz="2000" dirty="0"/>
          </a:p>
          <a:p>
            <a:endParaRPr lang="en-GB" altLang="en-US" sz="2800" dirty="0"/>
          </a:p>
          <a:p>
            <a:endParaRPr lang="en-US" alt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952" y="1020872"/>
            <a:ext cx="4762872" cy="4384845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Beispiel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Niederlande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5798" y="4568209"/>
            <a:ext cx="11015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dirty="0" smtClean="0"/>
              <a:t>Foto: Rijksoverheid</a:t>
            </a:r>
            <a:endParaRPr lang="en-GB" sz="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53" y="3792071"/>
            <a:ext cx="30480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53" y="3372531"/>
            <a:ext cx="3429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616" y="3398406"/>
            <a:ext cx="3454493" cy="111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5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57600" y="1084728"/>
            <a:ext cx="8534400" cy="717176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en-GB" altLang="en-US" sz="2800" dirty="0"/>
          </a:p>
          <a:p>
            <a:pPr>
              <a:buFontTx/>
              <a:buNone/>
            </a:pPr>
            <a:endParaRPr lang="en-GB" altLang="en-US" sz="2200" dirty="0"/>
          </a:p>
          <a:p>
            <a:pPr marL="0" indent="0">
              <a:buNone/>
            </a:pPr>
            <a:r>
              <a:rPr lang="nl-NL" altLang="en-US" sz="3600" dirty="0" err="1" smtClean="0">
                <a:solidFill>
                  <a:srgbClr val="0070C0"/>
                </a:solidFill>
              </a:rPr>
              <a:t>Völlig</a:t>
            </a:r>
            <a:r>
              <a:rPr lang="nl-NL" altLang="en-US" sz="3600" dirty="0" smtClean="0">
                <a:solidFill>
                  <a:srgbClr val="0070C0"/>
                </a:solidFill>
              </a:rPr>
              <a:t> </a:t>
            </a:r>
            <a:r>
              <a:rPr lang="nl-NL" altLang="en-US" sz="3600" dirty="0" err="1" smtClean="0">
                <a:solidFill>
                  <a:srgbClr val="0070C0"/>
                </a:solidFill>
              </a:rPr>
              <a:t>unzureichende</a:t>
            </a:r>
            <a:r>
              <a:rPr lang="nl-NL" altLang="en-US" sz="3600" dirty="0" smtClean="0">
                <a:solidFill>
                  <a:srgbClr val="0070C0"/>
                </a:solidFill>
              </a:rPr>
              <a:t> </a:t>
            </a:r>
            <a:r>
              <a:rPr lang="nl-NL" altLang="en-US" sz="3600" dirty="0" err="1" smtClean="0">
                <a:solidFill>
                  <a:srgbClr val="0070C0"/>
                </a:solidFill>
              </a:rPr>
              <a:t>Politik</a:t>
            </a:r>
            <a:r>
              <a:rPr lang="nl-NL" altLang="en-US" sz="3600" dirty="0" smtClean="0">
                <a:solidFill>
                  <a:srgbClr val="0070C0"/>
                </a:solidFill>
              </a:rPr>
              <a:t> </a:t>
            </a:r>
            <a:r>
              <a:rPr lang="nl-NL" altLang="en-US" sz="3600" dirty="0" err="1" smtClean="0">
                <a:solidFill>
                  <a:srgbClr val="0070C0"/>
                </a:solidFill>
              </a:rPr>
              <a:t>trotz</a:t>
            </a:r>
            <a:r>
              <a:rPr lang="nl-NL" altLang="en-US" sz="3600" dirty="0" smtClean="0">
                <a:solidFill>
                  <a:srgbClr val="0070C0"/>
                </a:solidFill>
              </a:rPr>
              <a:t> </a:t>
            </a:r>
            <a:r>
              <a:rPr lang="nl-NL" altLang="en-US" sz="3600" dirty="0" err="1" smtClean="0">
                <a:solidFill>
                  <a:srgbClr val="0070C0"/>
                </a:solidFill>
              </a:rPr>
              <a:t>gesellschaftlichen</a:t>
            </a:r>
            <a:r>
              <a:rPr lang="nl-NL" altLang="en-US" sz="3600" dirty="0" smtClean="0">
                <a:solidFill>
                  <a:srgbClr val="0070C0"/>
                </a:solidFill>
              </a:rPr>
              <a:t> </a:t>
            </a:r>
            <a:r>
              <a:rPr lang="nl-NL" altLang="en-US" sz="3600" dirty="0" err="1" smtClean="0">
                <a:solidFill>
                  <a:srgbClr val="0070C0"/>
                </a:solidFill>
              </a:rPr>
              <a:t>Bewusstseins</a:t>
            </a:r>
            <a:endParaRPr lang="nl-NL" altLang="en-US" sz="3600" dirty="0" smtClean="0">
              <a:solidFill>
                <a:srgbClr val="0070C0"/>
              </a:solidFill>
            </a:endParaRPr>
          </a:p>
          <a:p>
            <a:pPr lvl="3"/>
            <a:endParaRPr lang="nl-NL" altLang="en-US" sz="3000" dirty="0" smtClean="0">
              <a:solidFill>
                <a:srgbClr val="0070C0"/>
              </a:solidFill>
            </a:endParaRPr>
          </a:p>
          <a:p>
            <a:pPr marL="1417320" lvl="3" indent="0">
              <a:buNone/>
            </a:pPr>
            <a:endParaRPr lang="nl-NL" altLang="en-US" sz="3200" dirty="0" smtClean="0">
              <a:solidFill>
                <a:srgbClr val="0070C0"/>
              </a:solidFill>
            </a:endParaRPr>
          </a:p>
          <a:p>
            <a:pPr lvl="1"/>
            <a:endParaRPr lang="nl-NL" altLang="en-US" sz="3400" dirty="0" smtClean="0"/>
          </a:p>
          <a:p>
            <a:endParaRPr lang="en-GB" altLang="en-US" sz="3600" dirty="0"/>
          </a:p>
          <a:p>
            <a:pPr marL="457200" indent="-457200">
              <a:buFontTx/>
              <a:buAutoNum type="arabicPeriod"/>
            </a:pPr>
            <a:endParaRPr lang="en-GB" altLang="en-US" sz="2400" dirty="0" smtClean="0"/>
          </a:p>
          <a:p>
            <a:pPr>
              <a:buFontTx/>
              <a:buNone/>
            </a:pPr>
            <a:endParaRPr lang="en-GB" altLang="en-US" sz="3600" dirty="0"/>
          </a:p>
          <a:p>
            <a:pPr>
              <a:buFontTx/>
              <a:buNone/>
            </a:pPr>
            <a:endParaRPr lang="en-GB" altLang="en-US" sz="3600" dirty="0"/>
          </a:p>
          <a:p>
            <a:pPr>
              <a:buFontTx/>
              <a:buNone/>
            </a:pPr>
            <a:endParaRPr lang="en-GB" altLang="en-US" sz="2800" u="sng" dirty="0">
              <a:solidFill>
                <a:srgbClr val="0066FF"/>
              </a:solidFill>
            </a:endParaRPr>
          </a:p>
          <a:p>
            <a:pPr>
              <a:buFontTx/>
              <a:buNone/>
            </a:pPr>
            <a:endParaRPr lang="en-GB" altLang="en-US" sz="2800" u="sng" dirty="0">
              <a:solidFill>
                <a:srgbClr val="0066FF"/>
              </a:solidFill>
            </a:endParaRPr>
          </a:p>
          <a:p>
            <a:pPr>
              <a:buFontTx/>
              <a:buNone/>
            </a:pPr>
            <a:endParaRPr lang="en-GB" altLang="en-US" sz="2800" dirty="0"/>
          </a:p>
          <a:p>
            <a:pPr>
              <a:buFontTx/>
              <a:buNone/>
            </a:pPr>
            <a:endParaRPr lang="en-GB" altLang="en-US" sz="2800" dirty="0"/>
          </a:p>
          <a:p>
            <a:pPr lvl="2"/>
            <a:endParaRPr lang="en-GB" altLang="en-US" sz="2000" dirty="0"/>
          </a:p>
          <a:p>
            <a:endParaRPr lang="en-GB" altLang="en-US" sz="2800" dirty="0"/>
          </a:p>
          <a:p>
            <a:endParaRPr lang="en-US" alt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952" y="1020872"/>
            <a:ext cx="4762872" cy="4384845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Beispiel</a:t>
            </a:r>
            <a:r>
              <a:rPr lang="en-US" sz="2800" dirty="0" smtClean="0">
                <a:solidFill>
                  <a:schemeClr val="bg1"/>
                </a:solidFill>
              </a:rPr>
              <a:t> Deutschland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6974" y="5527726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582" y="2124075"/>
            <a:ext cx="6712572" cy="38284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52" y="3579908"/>
            <a:ext cx="3095625" cy="2219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06753" y="6016421"/>
            <a:ext cx="12266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Quelle</a:t>
            </a:r>
            <a:r>
              <a:rPr lang="en-US" sz="1100" dirty="0" smtClean="0"/>
              <a:t>: </a:t>
            </a:r>
            <a:r>
              <a:rPr lang="en-US" sz="1100" dirty="0" err="1" smtClean="0"/>
              <a:t>Zeitonline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53035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800" dirty="0" smtClean="0"/>
          </a:p>
          <a:p>
            <a:pPr marL="0" indent="0">
              <a:buNone/>
            </a:pPr>
            <a:r>
              <a:rPr lang="nl-NL" sz="2800" dirty="0" smtClean="0"/>
              <a:t>3. Ende der </a:t>
            </a:r>
            <a:r>
              <a:rPr lang="nl-NL" sz="2800" dirty="0" err="1" smtClean="0"/>
              <a:t>Ausreden</a:t>
            </a:r>
            <a:r>
              <a:rPr lang="nl-NL" sz="2800" dirty="0" smtClean="0"/>
              <a:t>: </a:t>
            </a:r>
            <a:r>
              <a:rPr lang="nl-NL" sz="2800" dirty="0" smtClean="0">
                <a:solidFill>
                  <a:srgbClr val="92D050"/>
                </a:solidFill>
              </a:rPr>
              <a:t>der </a:t>
            </a:r>
            <a:r>
              <a:rPr lang="nl-NL" sz="2800" dirty="0" err="1" smtClean="0">
                <a:solidFill>
                  <a:srgbClr val="92D050"/>
                </a:solidFill>
              </a:rPr>
              <a:t>Thunberg-Effekt</a:t>
            </a:r>
            <a:r>
              <a:rPr lang="nl-NL" sz="2800" dirty="0" smtClean="0">
                <a:solidFill>
                  <a:srgbClr val="92D050"/>
                </a:solidFill>
              </a:rPr>
              <a:t>?</a:t>
            </a:r>
          </a:p>
          <a:p>
            <a:endParaRPr lang="nl-NL" sz="2800" dirty="0"/>
          </a:p>
          <a:p>
            <a:pPr lvl="2"/>
            <a:r>
              <a:rPr lang="nl-NL" sz="2400" dirty="0" smtClean="0"/>
              <a:t> Von </a:t>
            </a:r>
            <a:r>
              <a:rPr lang="nl-NL" sz="2400" dirty="0" err="1" smtClean="0"/>
              <a:t>gesellschaftlichen</a:t>
            </a:r>
            <a:r>
              <a:rPr lang="nl-NL" sz="2400" dirty="0" smtClean="0"/>
              <a:t> </a:t>
            </a:r>
            <a:r>
              <a:rPr lang="nl-NL" sz="2400" dirty="0" err="1" smtClean="0"/>
              <a:t>Veränderungen</a:t>
            </a:r>
            <a:r>
              <a:rPr lang="nl-NL" sz="2400" dirty="0" smtClean="0"/>
              <a:t> </a:t>
            </a:r>
            <a:r>
              <a:rPr lang="nl-NL" sz="2400" dirty="0" err="1" smtClean="0"/>
              <a:t>zu</a:t>
            </a:r>
            <a:r>
              <a:rPr lang="nl-NL" sz="2400" dirty="0" smtClean="0"/>
              <a:t> </a:t>
            </a:r>
            <a:r>
              <a:rPr lang="nl-NL" sz="2400" dirty="0" err="1" smtClean="0"/>
              <a:t>politischen</a:t>
            </a:r>
            <a:r>
              <a:rPr lang="nl-NL" sz="2400" dirty="0" smtClean="0"/>
              <a:t> </a:t>
            </a:r>
            <a:r>
              <a:rPr lang="nl-NL" sz="2400" dirty="0" err="1" smtClean="0"/>
              <a:t>Mehrheiten</a:t>
            </a:r>
            <a:r>
              <a:rPr lang="nl-NL" sz="2400" dirty="0" smtClean="0"/>
              <a:t> </a:t>
            </a:r>
            <a:r>
              <a:rPr lang="nl-NL" sz="2400" dirty="0" err="1" smtClean="0"/>
              <a:t>oder</a:t>
            </a:r>
            <a:r>
              <a:rPr lang="nl-NL" sz="2400" dirty="0" smtClean="0"/>
              <a:t> anders rum?</a:t>
            </a:r>
          </a:p>
          <a:p>
            <a:pPr marL="960120" lvl="2" indent="0">
              <a:buNone/>
            </a:pPr>
            <a:endParaRPr lang="nl-NL" sz="24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284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Rockt Greta DE/NL/LU?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38" y="2479357"/>
            <a:ext cx="7315200" cy="1889760"/>
          </a:xfrm>
        </p:spPr>
      </p:pic>
      <p:sp>
        <p:nvSpPr>
          <p:cNvPr id="5" name="TextBox 4"/>
          <p:cNvSpPr txBox="1"/>
          <p:nvPr/>
        </p:nvSpPr>
        <p:spPr>
          <a:xfrm>
            <a:off x="3868738" y="5513294"/>
            <a:ext cx="7508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Sommer               IPPC Berichte             </a:t>
            </a:r>
            <a:r>
              <a:rPr lang="nl-NL" dirty="0" err="1" smtClean="0"/>
              <a:t>Trump</a:t>
            </a:r>
            <a:r>
              <a:rPr lang="nl-NL" dirty="0" smtClean="0"/>
              <a:t>           </a:t>
            </a:r>
            <a:r>
              <a:rPr lang="nl-NL" dirty="0" err="1" smtClean="0"/>
              <a:t>Autoindustrie</a:t>
            </a:r>
            <a:r>
              <a:rPr lang="nl-NL" dirty="0" smtClean="0"/>
              <a:t>         </a:t>
            </a:r>
            <a:r>
              <a:rPr lang="nl-NL" dirty="0" err="1" smtClean="0"/>
              <a:t>Regenwald</a:t>
            </a:r>
            <a:r>
              <a:rPr lang="nl-NL" dirty="0" smtClean="0"/>
              <a:t>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875059" y="4571873"/>
            <a:ext cx="1816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Source: </a:t>
            </a:r>
            <a:r>
              <a:rPr lang="nl-NL" sz="1200" dirty="0" err="1" smtClean="0"/>
              <a:t>Fridays</a:t>
            </a:r>
            <a:r>
              <a:rPr lang="nl-NL" sz="1200" dirty="0" smtClean="0"/>
              <a:t> </a:t>
            </a:r>
            <a:r>
              <a:rPr lang="nl-NL" sz="1200" dirty="0" err="1" smtClean="0"/>
              <a:t>for</a:t>
            </a:r>
            <a:r>
              <a:rPr lang="nl-NL" sz="1200" dirty="0" smtClean="0"/>
              <a:t> </a:t>
            </a:r>
            <a:r>
              <a:rPr lang="nl-NL" sz="1200" dirty="0" err="1" smtClean="0"/>
              <a:t>Future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75296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Rockt Greta </a:t>
            </a:r>
            <a:r>
              <a:rPr lang="nl-NL" dirty="0" err="1" smtClean="0"/>
              <a:t>auch</a:t>
            </a:r>
            <a:r>
              <a:rPr lang="nl-NL" dirty="0" smtClean="0"/>
              <a:t> die EU?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906871" y="5131656"/>
            <a:ext cx="17844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 err="1" smtClean="0"/>
              <a:t>Quelle</a:t>
            </a:r>
            <a:r>
              <a:rPr lang="nl-NL" sz="1050" dirty="0" smtClean="0"/>
              <a:t>: European </a:t>
            </a:r>
            <a:r>
              <a:rPr lang="nl-NL" sz="1050" dirty="0" err="1" smtClean="0"/>
              <a:t>Parliament</a:t>
            </a:r>
            <a:endParaRPr lang="en-GB" sz="1050" dirty="0"/>
          </a:p>
        </p:txBody>
      </p:sp>
      <p:pic>
        <p:nvPicPr>
          <p:cNvPr id="11268" name="Picture 4" descr="https://www.neweurope.eu/wp-content/uploads/2019/02/P039526-839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329" y="1281953"/>
            <a:ext cx="6253523" cy="416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10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6708"/>
            <a:ext cx="2834640" cy="2377440"/>
          </a:xfrm>
        </p:spPr>
        <p:txBody>
          <a:bodyPr>
            <a:normAutofit/>
          </a:bodyPr>
          <a:lstStyle/>
          <a:p>
            <a:endParaRPr lang="en-GB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989320"/>
          </a:xfrm>
        </p:spPr>
        <p:txBody>
          <a:bodyPr>
            <a:normAutofit fontScale="62500" lnSpcReduction="20000"/>
          </a:bodyPr>
          <a:lstStyle/>
          <a:p>
            <a:endParaRPr lang="nl-NL" dirty="0" smtClean="0">
              <a:solidFill>
                <a:srgbClr val="FF0000"/>
              </a:solidFill>
            </a:endParaRPr>
          </a:p>
          <a:p>
            <a:pPr marL="502920" lvl="1" indent="0">
              <a:buNone/>
            </a:pPr>
            <a:r>
              <a:rPr lang="nl-NL" sz="2600" dirty="0" err="1" smtClean="0">
                <a:solidFill>
                  <a:srgbClr val="0070C0"/>
                </a:solidFill>
              </a:rPr>
              <a:t>Wirtschaftliche</a:t>
            </a:r>
            <a:r>
              <a:rPr lang="nl-NL" sz="2600" dirty="0" smtClean="0">
                <a:solidFill>
                  <a:srgbClr val="0070C0"/>
                </a:solidFill>
              </a:rPr>
              <a:t> </a:t>
            </a:r>
            <a:r>
              <a:rPr lang="nl-NL" sz="2600" dirty="0" err="1" smtClean="0">
                <a:solidFill>
                  <a:srgbClr val="0070C0"/>
                </a:solidFill>
              </a:rPr>
              <a:t>Logik</a:t>
            </a:r>
            <a:r>
              <a:rPr lang="nl-NL" sz="2600" dirty="0" smtClean="0">
                <a:solidFill>
                  <a:srgbClr val="0070C0"/>
                </a:solidFill>
              </a:rPr>
              <a:t> </a:t>
            </a:r>
            <a:r>
              <a:rPr lang="nl-NL" sz="2600" dirty="0" err="1" smtClean="0">
                <a:solidFill>
                  <a:srgbClr val="0070C0"/>
                </a:solidFill>
              </a:rPr>
              <a:t>und</a:t>
            </a:r>
            <a:r>
              <a:rPr lang="nl-NL" sz="2600" dirty="0" smtClean="0">
                <a:solidFill>
                  <a:srgbClr val="0070C0"/>
                </a:solidFill>
              </a:rPr>
              <a:t> </a:t>
            </a:r>
            <a:r>
              <a:rPr lang="nl-NL" sz="2600" dirty="0" err="1" smtClean="0">
                <a:solidFill>
                  <a:srgbClr val="0070C0"/>
                </a:solidFill>
              </a:rPr>
              <a:t>Lobbys</a:t>
            </a:r>
            <a:endParaRPr lang="nl-NL" sz="2600" dirty="0" smtClean="0">
              <a:solidFill>
                <a:srgbClr val="0070C0"/>
              </a:solidFill>
            </a:endParaRPr>
          </a:p>
          <a:p>
            <a:pPr marL="502920" lvl="1" indent="0">
              <a:buNone/>
            </a:pPr>
            <a:endParaRPr lang="nl-NL" sz="2600" dirty="0" smtClean="0">
              <a:solidFill>
                <a:srgbClr val="0070C0"/>
              </a:solidFill>
            </a:endParaRPr>
          </a:p>
          <a:p>
            <a:r>
              <a:rPr lang="nl-NL" sz="2800" dirty="0" smtClean="0">
                <a:solidFill>
                  <a:srgbClr val="FF0000"/>
                </a:solidFill>
              </a:rPr>
              <a:t>                  </a:t>
            </a:r>
            <a:r>
              <a:rPr lang="nl-NL" sz="5200" dirty="0" err="1" smtClean="0">
                <a:solidFill>
                  <a:schemeClr val="accent6">
                    <a:lumMod val="75000"/>
                  </a:schemeClr>
                </a:solidFill>
              </a:rPr>
              <a:t>Wissenschaftliche</a:t>
            </a:r>
            <a:r>
              <a:rPr lang="nl-NL" sz="5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nl-NL" sz="5200" dirty="0" err="1" smtClean="0">
                <a:solidFill>
                  <a:schemeClr val="accent6">
                    <a:lumMod val="75000"/>
                  </a:schemeClr>
                </a:solidFill>
              </a:rPr>
              <a:t>Communities</a:t>
            </a:r>
            <a:endParaRPr lang="nl-NL" sz="52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nl-NL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nl-NL" sz="2600" dirty="0" err="1" smtClean="0">
                <a:solidFill>
                  <a:schemeClr val="accent5">
                    <a:lumMod val="75000"/>
                  </a:schemeClr>
                </a:solidFill>
              </a:rPr>
              <a:t>Lebensstile</a:t>
            </a:r>
            <a:r>
              <a:rPr lang="nl-NL" sz="2600" dirty="0" smtClean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nl-NL" sz="2600" dirty="0" err="1" smtClean="0">
                <a:solidFill>
                  <a:schemeClr val="accent5">
                    <a:lumMod val="75000"/>
                  </a:schemeClr>
                </a:solidFill>
              </a:rPr>
              <a:t>Konsummodelle</a:t>
            </a:r>
            <a:r>
              <a:rPr lang="nl-NL" sz="2600" dirty="0" smtClean="0">
                <a:solidFill>
                  <a:schemeClr val="accent5">
                    <a:lumMod val="75000"/>
                  </a:schemeClr>
                </a:solidFill>
              </a:rPr>
              <a:t>/Mainstream </a:t>
            </a:r>
            <a:r>
              <a:rPr lang="nl-NL" sz="2600" dirty="0" err="1" smtClean="0">
                <a:solidFill>
                  <a:schemeClr val="accent5">
                    <a:lumMod val="75000"/>
                  </a:schemeClr>
                </a:solidFill>
              </a:rPr>
              <a:t>Normalität</a:t>
            </a:r>
            <a:r>
              <a:rPr lang="nl-NL" dirty="0" smtClean="0"/>
              <a:t> </a:t>
            </a:r>
          </a:p>
          <a:p>
            <a:endParaRPr lang="nl-NL" dirty="0" smtClean="0">
              <a:solidFill>
                <a:srgbClr val="FFC000"/>
              </a:solidFill>
            </a:endParaRPr>
          </a:p>
          <a:p>
            <a:r>
              <a:rPr lang="nl-NL" sz="3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Medienwahrnehmung</a:t>
            </a:r>
            <a:r>
              <a:rPr lang="nl-NL" sz="3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r>
              <a:rPr lang="nl-NL" sz="3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Kommunikation</a:t>
            </a:r>
            <a:endParaRPr lang="nl-NL" sz="3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nl-NL" dirty="0" smtClean="0"/>
          </a:p>
          <a:p>
            <a:endParaRPr lang="nl-NL" dirty="0"/>
          </a:p>
          <a:p>
            <a:pPr lvl="2"/>
            <a:r>
              <a:rPr lang="nl-NL" sz="3800" b="1" dirty="0" err="1" smtClean="0">
                <a:solidFill>
                  <a:srgbClr val="FF0000"/>
                </a:solidFill>
              </a:rPr>
              <a:t>Logik</a:t>
            </a:r>
            <a:r>
              <a:rPr lang="nl-NL" sz="3800" b="1" dirty="0" smtClean="0">
                <a:solidFill>
                  <a:srgbClr val="FF0000"/>
                </a:solidFill>
              </a:rPr>
              <a:t> der </a:t>
            </a:r>
            <a:r>
              <a:rPr lang="nl-NL" sz="3800" b="1" dirty="0" err="1" smtClean="0">
                <a:solidFill>
                  <a:srgbClr val="FF0000"/>
                </a:solidFill>
              </a:rPr>
              <a:t>politischen</a:t>
            </a:r>
            <a:r>
              <a:rPr lang="nl-NL" sz="3800" b="1" dirty="0" smtClean="0">
                <a:solidFill>
                  <a:srgbClr val="FF0000"/>
                </a:solidFill>
              </a:rPr>
              <a:t> </a:t>
            </a:r>
            <a:r>
              <a:rPr lang="nl-NL" sz="3800" b="1" dirty="0" err="1" smtClean="0">
                <a:solidFill>
                  <a:srgbClr val="FF0000"/>
                </a:solidFill>
              </a:rPr>
              <a:t>Parteien</a:t>
            </a:r>
            <a:r>
              <a:rPr lang="nl-NL" sz="3800" b="1" dirty="0" smtClean="0">
                <a:solidFill>
                  <a:srgbClr val="FF0000"/>
                </a:solidFill>
              </a:rPr>
              <a:t>/</a:t>
            </a:r>
            <a:r>
              <a:rPr lang="nl-NL" sz="3800" b="1" dirty="0" err="1" smtClean="0">
                <a:solidFill>
                  <a:srgbClr val="FF0000"/>
                </a:solidFill>
              </a:rPr>
              <a:t>Wahlchancen</a:t>
            </a:r>
            <a:endParaRPr lang="nl-NL" sz="3800" b="1" dirty="0" smtClean="0">
              <a:solidFill>
                <a:srgbClr val="FF0000"/>
              </a:solidFill>
            </a:endParaRPr>
          </a:p>
          <a:p>
            <a:endParaRPr lang="nl-NL" dirty="0"/>
          </a:p>
          <a:p>
            <a:endParaRPr lang="nl-NL" dirty="0"/>
          </a:p>
          <a:p>
            <a:endParaRPr lang="nl-NL" b="1" dirty="0" smtClean="0"/>
          </a:p>
          <a:p>
            <a:endParaRPr lang="nl-NL" b="1" dirty="0"/>
          </a:p>
          <a:p>
            <a:r>
              <a:rPr lang="nl-NL" sz="6300" b="1" dirty="0" err="1" smtClean="0"/>
              <a:t>Politische</a:t>
            </a:r>
            <a:r>
              <a:rPr lang="nl-NL" sz="6300" b="1" dirty="0" smtClean="0"/>
              <a:t> </a:t>
            </a:r>
            <a:r>
              <a:rPr lang="nl-NL" sz="6300" b="1" dirty="0" err="1" smtClean="0"/>
              <a:t>Mehrheiten</a:t>
            </a:r>
            <a:r>
              <a:rPr lang="nl-NL" sz="6300" b="1" dirty="0" smtClean="0"/>
              <a:t>  </a:t>
            </a:r>
            <a:r>
              <a:rPr lang="nl-NL" b="1" dirty="0" smtClean="0"/>
              <a:t>- </a:t>
            </a:r>
            <a:r>
              <a:rPr lang="nl-NL" sz="3900" b="1" dirty="0" err="1" smtClean="0"/>
              <a:t>Verrechtlichung</a:t>
            </a:r>
            <a:r>
              <a:rPr lang="nl-NL" sz="3900" b="1" dirty="0" smtClean="0"/>
              <a:t> </a:t>
            </a:r>
            <a:r>
              <a:rPr lang="nl-NL" sz="3900" b="1" dirty="0" err="1" smtClean="0"/>
              <a:t>und</a:t>
            </a:r>
            <a:r>
              <a:rPr lang="nl-NL" sz="3900" b="1" dirty="0" smtClean="0"/>
              <a:t> </a:t>
            </a:r>
            <a:r>
              <a:rPr lang="nl-NL" sz="3900" b="1" dirty="0" err="1" smtClean="0"/>
              <a:t>Regulierung</a:t>
            </a:r>
            <a:endParaRPr lang="nl-NL" sz="3900" b="1" dirty="0" smtClean="0"/>
          </a:p>
          <a:p>
            <a:endParaRPr lang="nl-NL" dirty="0"/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Down Arrow 4"/>
          <p:cNvSpPr/>
          <p:nvPr/>
        </p:nvSpPr>
        <p:spPr>
          <a:xfrm>
            <a:off x="5056095" y="4680071"/>
            <a:ext cx="484094" cy="7440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>
            <a:off x="2072819" y="2842141"/>
            <a:ext cx="1757083" cy="57374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>
            <a:off x="3295291" y="3863340"/>
            <a:ext cx="1270748" cy="34472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/>
          <p:cNvSpPr/>
          <p:nvPr/>
        </p:nvSpPr>
        <p:spPr>
          <a:xfrm>
            <a:off x="3930665" y="1638581"/>
            <a:ext cx="1001560" cy="35369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9" y="2308471"/>
            <a:ext cx="1730130" cy="164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1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Täglich</a:t>
            </a:r>
            <a:r>
              <a:rPr lang="nl-NL" dirty="0" smtClean="0"/>
              <a:t> </a:t>
            </a:r>
            <a:r>
              <a:rPr lang="nl-NL" dirty="0" err="1" smtClean="0"/>
              <a:t>grüsst</a:t>
            </a:r>
            <a:r>
              <a:rPr lang="nl-NL" dirty="0" smtClean="0"/>
              <a:t> das…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565" y="287930"/>
            <a:ext cx="3354792" cy="251609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010" y="1900518"/>
            <a:ext cx="5749365" cy="431202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230470" y="3001248"/>
            <a:ext cx="1900518" cy="1075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74776" y="1380565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Ziel Deutschland 1991 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06" y="3871195"/>
            <a:ext cx="1276767" cy="9575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17576" y="493059"/>
            <a:ext cx="3659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 smtClean="0">
                <a:solidFill>
                  <a:srgbClr val="FF0000"/>
                </a:solidFill>
              </a:rPr>
              <a:t>KLIMASCHUTZ OPA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39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r>
              <a:rPr lang="nl-NL" sz="1050" dirty="0" err="1" smtClean="0"/>
              <a:t>Quelle</a:t>
            </a:r>
            <a:r>
              <a:rPr lang="nl-NL" sz="1050" dirty="0" smtClean="0"/>
              <a:t> EU Kommission</a:t>
            </a:r>
            <a:endParaRPr lang="en-GB" sz="1050" dirty="0"/>
          </a:p>
        </p:txBody>
      </p:sp>
      <p:pic>
        <p:nvPicPr>
          <p:cNvPr id="3074" name="Picture 2" descr="Ursula von der Ley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7257"/>
            <a:ext cx="32575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31217" y="1210148"/>
            <a:ext cx="6096000" cy="215443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sz="4000" dirty="0" smtClean="0">
                <a:solidFill>
                  <a:srgbClr val="0070C0"/>
                </a:solidFill>
              </a:rPr>
              <a:t>50% CO2-Reduktion bis 2030?</a:t>
            </a:r>
          </a:p>
        </p:txBody>
      </p:sp>
      <p:sp>
        <p:nvSpPr>
          <p:cNvPr id="5" name="Rectangle 4"/>
          <p:cNvSpPr/>
          <p:nvPr/>
        </p:nvSpPr>
        <p:spPr>
          <a:xfrm>
            <a:off x="5549153" y="4060293"/>
            <a:ext cx="6096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smtClean="0"/>
              <a:t>„… </a:t>
            </a:r>
            <a:r>
              <a:rPr lang="de-DE" sz="3200" dirty="0">
                <a:solidFill>
                  <a:srgbClr val="FF0000"/>
                </a:solidFill>
              </a:rPr>
              <a:t>das erste europäische Klimagesetz</a:t>
            </a:r>
            <a:r>
              <a:rPr lang="de-DE" dirty="0"/>
              <a:t>, mit dem das Ziel der Klimaneutralität bis 2050 gesetzlich verankert werden soll.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053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34" y="2081557"/>
            <a:ext cx="2947482" cy="4601183"/>
          </a:xfrm>
        </p:spPr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4" y="736329"/>
            <a:ext cx="11153054" cy="56779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363071"/>
            <a:ext cx="5061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European Commission - A </a:t>
            </a:r>
            <a:r>
              <a:rPr lang="en-US" dirty="0"/>
              <a:t>Clean Planet for </a:t>
            </a:r>
            <a:r>
              <a:rPr lang="en-US" dirty="0" smtClean="0"/>
              <a:t>all, 2018 </a:t>
            </a:r>
            <a:endParaRPr lang="nl-NL" dirty="0"/>
          </a:p>
        </p:txBody>
      </p:sp>
      <p:sp>
        <p:nvSpPr>
          <p:cNvPr id="6" name="TextBox 5"/>
          <p:cNvSpPr txBox="1"/>
          <p:nvPr/>
        </p:nvSpPr>
        <p:spPr>
          <a:xfrm>
            <a:off x="8644355" y="279333"/>
            <a:ext cx="2922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 smtClean="0"/>
              <a:t>Paris – </a:t>
            </a:r>
            <a:r>
              <a:rPr lang="nl-NL" sz="3200" dirty="0" err="1" smtClean="0"/>
              <a:t>Strategy</a:t>
            </a:r>
            <a:r>
              <a:rPr lang="nl-NL" sz="3200" dirty="0" smtClean="0"/>
              <a:t> </a:t>
            </a:r>
            <a:endParaRPr lang="nl-NL" sz="3200" dirty="0"/>
          </a:p>
        </p:txBody>
      </p:sp>
      <p:sp>
        <p:nvSpPr>
          <p:cNvPr id="7" name="Rectangle 6"/>
          <p:cNvSpPr/>
          <p:nvPr/>
        </p:nvSpPr>
        <p:spPr>
          <a:xfrm>
            <a:off x="1608852" y="6229581"/>
            <a:ext cx="5135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LuLUCF</a:t>
            </a:r>
            <a:r>
              <a:rPr lang="en-US" b="1" dirty="0" smtClean="0"/>
              <a:t>: Land </a:t>
            </a:r>
            <a:r>
              <a:rPr lang="en-US" b="1" dirty="0"/>
              <a:t>Use, Land Use-Change and Forestry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667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err="1" smtClean="0"/>
              <a:t>Kohleausstieg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als</a:t>
            </a:r>
            <a:br>
              <a:rPr lang="nl-NL" dirty="0" smtClean="0"/>
            </a:br>
            <a:r>
              <a:rPr lang="nl-NL" dirty="0" err="1" smtClean="0"/>
              <a:t>Priorität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429" y="1023209"/>
            <a:ext cx="5037943" cy="5612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01089" y="2268071"/>
            <a:ext cx="2070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>
                <a:solidFill>
                  <a:srgbClr val="C00000"/>
                </a:solidFill>
              </a:rPr>
              <a:t>60 GW</a:t>
            </a:r>
          </a:p>
          <a:p>
            <a:r>
              <a:rPr lang="nl-NL" sz="3600" dirty="0" smtClean="0">
                <a:solidFill>
                  <a:srgbClr val="C00000"/>
                </a:solidFill>
              </a:rPr>
              <a:t>2030</a:t>
            </a:r>
            <a:endParaRPr lang="en-GB" sz="36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5647" y="6481482"/>
            <a:ext cx="3068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err="1" smtClean="0"/>
              <a:t>Quelle</a:t>
            </a:r>
            <a:r>
              <a:rPr lang="nl-NL" sz="1400" dirty="0" smtClean="0"/>
              <a:t>: </a:t>
            </a:r>
            <a:r>
              <a:rPr lang="nl-NL" sz="1400" dirty="0" err="1" smtClean="0"/>
              <a:t>Climate</a:t>
            </a:r>
            <a:r>
              <a:rPr lang="nl-NL" sz="1400" dirty="0" smtClean="0"/>
              <a:t> Action </a:t>
            </a:r>
            <a:r>
              <a:rPr lang="nl-NL" sz="1400" dirty="0" err="1" smtClean="0"/>
              <a:t>network</a:t>
            </a:r>
            <a:r>
              <a:rPr lang="nl-NL" sz="1400" dirty="0" smtClean="0"/>
              <a:t> Europe</a:t>
            </a:r>
            <a:endParaRPr lang="en-GB" sz="1400" dirty="0"/>
          </a:p>
        </p:txBody>
      </p:sp>
      <p:pic>
        <p:nvPicPr>
          <p:cNvPr id="14338" name="Picture 2" descr="Andrzej Bochenski, ImaginAIR /E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5294"/>
            <a:ext cx="3460376" cy="187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52479" y="2610828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EEA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948518" y="277906"/>
            <a:ext cx="3869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>
                <a:solidFill>
                  <a:srgbClr val="00B0F0"/>
                </a:solidFill>
              </a:rPr>
              <a:t>Nicht </a:t>
            </a:r>
            <a:r>
              <a:rPr lang="nl-NL" sz="2400" b="1" dirty="0" err="1" smtClean="0">
                <a:solidFill>
                  <a:srgbClr val="00B0F0"/>
                </a:solidFill>
              </a:rPr>
              <a:t>im</a:t>
            </a:r>
            <a:r>
              <a:rPr lang="nl-NL" sz="2400" b="1" dirty="0" smtClean="0">
                <a:solidFill>
                  <a:srgbClr val="00B0F0"/>
                </a:solidFill>
              </a:rPr>
              <a:t> </a:t>
            </a:r>
            <a:r>
              <a:rPr lang="nl-NL" sz="2400" b="1" dirty="0" err="1" smtClean="0">
                <a:solidFill>
                  <a:srgbClr val="00B0F0"/>
                </a:solidFill>
              </a:rPr>
              <a:t>Einklang</a:t>
            </a:r>
            <a:r>
              <a:rPr lang="nl-NL" sz="2400" b="1" dirty="0" smtClean="0">
                <a:solidFill>
                  <a:srgbClr val="00B0F0"/>
                </a:solidFill>
              </a:rPr>
              <a:t> </a:t>
            </a:r>
            <a:r>
              <a:rPr lang="nl-NL" sz="2400" b="1" dirty="0" err="1" smtClean="0">
                <a:solidFill>
                  <a:srgbClr val="00B0F0"/>
                </a:solidFill>
              </a:rPr>
              <a:t>mit</a:t>
            </a:r>
            <a:r>
              <a:rPr lang="nl-NL" sz="2400" b="1" dirty="0" smtClean="0">
                <a:solidFill>
                  <a:srgbClr val="00B0F0"/>
                </a:solidFill>
              </a:rPr>
              <a:t> Paris!</a:t>
            </a:r>
            <a:endParaRPr lang="en-GB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0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3611880"/>
            <a:ext cx="2834640" cy="2377440"/>
          </a:xfrm>
        </p:spPr>
        <p:txBody>
          <a:bodyPr/>
          <a:lstStyle/>
          <a:p>
            <a:r>
              <a:rPr lang="nl-NL" dirty="0" err="1" smtClean="0"/>
              <a:t>Ausstieg</a:t>
            </a:r>
            <a:r>
              <a:rPr lang="nl-NL" dirty="0" smtClean="0"/>
              <a:t> </a:t>
            </a:r>
            <a:r>
              <a:rPr lang="nl-NL" dirty="0" err="1" smtClean="0"/>
              <a:t>aus</a:t>
            </a:r>
            <a:r>
              <a:rPr lang="nl-NL" dirty="0" smtClean="0"/>
              <a:t> </a:t>
            </a:r>
            <a:r>
              <a:rPr lang="nl-NL" dirty="0" err="1" smtClean="0"/>
              <a:t>dem</a:t>
            </a:r>
            <a:r>
              <a:rPr lang="nl-NL" dirty="0" smtClean="0"/>
              <a:t> </a:t>
            </a:r>
            <a:r>
              <a:rPr lang="nl-NL" dirty="0" err="1" smtClean="0"/>
              <a:t>Verbrennungs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motor</a:t>
            </a:r>
            <a:br>
              <a:rPr lang="nl-NL" dirty="0" smtClean="0"/>
            </a:br>
            <a:r>
              <a:rPr lang="nl-NL" dirty="0" smtClean="0"/>
              <a:t> als </a:t>
            </a:r>
            <a:r>
              <a:rPr lang="nl-NL" dirty="0" err="1" smtClean="0"/>
              <a:t>Priorität</a:t>
            </a:r>
            <a:r>
              <a:rPr lang="nl-NL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836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000" dirty="0" smtClean="0">
                <a:solidFill>
                  <a:srgbClr val="00B0F0"/>
                </a:solidFill>
              </a:rPr>
              <a:t>Autopolitik: Paris wird verfehlt</a:t>
            </a:r>
          </a:p>
          <a:p>
            <a:endParaRPr lang="de-DE" dirty="0" smtClean="0"/>
          </a:p>
          <a:p>
            <a:r>
              <a:rPr lang="nl-NL" dirty="0" smtClean="0">
                <a:solidFill>
                  <a:srgbClr val="C00000"/>
                </a:solidFill>
              </a:rPr>
              <a:t>                              </a:t>
            </a:r>
            <a:r>
              <a:rPr lang="nl-NL" dirty="0" err="1" smtClean="0">
                <a:solidFill>
                  <a:srgbClr val="C00000"/>
                </a:solidFill>
              </a:rPr>
              <a:t>Problem</a:t>
            </a:r>
            <a:r>
              <a:rPr lang="nl-NL" dirty="0" smtClean="0">
                <a:solidFill>
                  <a:srgbClr val="C00000"/>
                </a:solidFill>
              </a:rPr>
              <a:t>: </a:t>
            </a:r>
            <a:r>
              <a:rPr lang="nl-NL" dirty="0" err="1" smtClean="0">
                <a:solidFill>
                  <a:srgbClr val="C00000"/>
                </a:solidFill>
              </a:rPr>
              <a:t>Kein</a:t>
            </a:r>
            <a:r>
              <a:rPr lang="nl-NL" dirty="0" smtClean="0">
                <a:solidFill>
                  <a:srgbClr val="C00000"/>
                </a:solidFill>
              </a:rPr>
              <a:t> </a:t>
            </a:r>
            <a:r>
              <a:rPr lang="nl-NL" dirty="0" err="1" smtClean="0">
                <a:solidFill>
                  <a:srgbClr val="C00000"/>
                </a:solidFill>
              </a:rPr>
              <a:t>Zulassungsende</a:t>
            </a:r>
            <a:r>
              <a:rPr lang="nl-NL" dirty="0" smtClean="0">
                <a:solidFill>
                  <a:srgbClr val="C00000"/>
                </a:solidFill>
              </a:rPr>
              <a:t> 2030!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 descr="https://www.europarl.europa.eu/resources/library/images/20170404PHT70025/20170404PHT70025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1104"/>
            <a:ext cx="3442447" cy="225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51095" y="2780604"/>
            <a:ext cx="11913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900" dirty="0" smtClean="0"/>
              <a:t>European </a:t>
            </a:r>
            <a:r>
              <a:rPr lang="nl-NL" sz="900" dirty="0" err="1" smtClean="0"/>
              <a:t>Parliament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01724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nl-NL" sz="2800" dirty="0" smtClean="0"/>
              <a:t>4. Wie </a:t>
            </a:r>
            <a:r>
              <a:rPr lang="nl-NL" sz="2800" dirty="0" err="1" smtClean="0"/>
              <a:t>gewinnt</a:t>
            </a:r>
            <a:r>
              <a:rPr lang="nl-NL" sz="2800" dirty="0" smtClean="0"/>
              <a:t> man </a:t>
            </a:r>
            <a:r>
              <a:rPr lang="nl-NL" sz="2800" dirty="0" err="1" smtClean="0"/>
              <a:t>gesellschaftliche</a:t>
            </a:r>
            <a:r>
              <a:rPr lang="nl-NL" sz="2800" dirty="0" smtClean="0"/>
              <a:t> </a:t>
            </a:r>
            <a:r>
              <a:rPr lang="nl-NL" sz="2800" dirty="0" err="1" smtClean="0"/>
              <a:t>und</a:t>
            </a:r>
            <a:r>
              <a:rPr lang="nl-NL" sz="2800" dirty="0" smtClean="0"/>
              <a:t> </a:t>
            </a:r>
            <a:r>
              <a:rPr lang="nl-NL" sz="2800" dirty="0" err="1" smtClean="0"/>
              <a:t>politische</a:t>
            </a:r>
            <a:r>
              <a:rPr lang="nl-NL" sz="2800" dirty="0" smtClean="0"/>
              <a:t> </a:t>
            </a:r>
            <a:r>
              <a:rPr lang="nl-NL" sz="2800" dirty="0" err="1" smtClean="0"/>
              <a:t>Mehrheiten</a:t>
            </a:r>
            <a:r>
              <a:rPr lang="nl-NL" sz="2800" dirty="0" smtClean="0"/>
              <a:t>? </a:t>
            </a:r>
            <a:endParaRPr lang="en-GB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5" y="1143000"/>
            <a:ext cx="3133373" cy="23500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65" y="3520440"/>
            <a:ext cx="1229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 smtClean="0"/>
              <a:t>Foto: John Sullivan</a:t>
            </a:r>
            <a:endParaRPr lang="en-GB" sz="10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587" y="4218330"/>
            <a:ext cx="3138607" cy="159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6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739" y="1448430"/>
            <a:ext cx="3338815" cy="2377440"/>
          </a:xfrm>
        </p:spPr>
        <p:txBody>
          <a:bodyPr>
            <a:normAutofit fontScale="90000"/>
          </a:bodyPr>
          <a:lstStyle/>
          <a:p>
            <a:r>
              <a:rPr lang="nl-NL" sz="5300" dirty="0" err="1" smtClean="0"/>
              <a:t>Klimaschutz</a:t>
            </a:r>
            <a:r>
              <a:rPr lang="nl-NL" sz="5300" dirty="0" err="1" smtClean="0"/>
              <a:t>Selbstkritik</a:t>
            </a:r>
            <a:r>
              <a:rPr lang="nl-NL" sz="5300" dirty="0" smtClean="0"/>
              <a:t>?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947" y="250443"/>
            <a:ext cx="7315200" cy="5120640"/>
          </a:xfrm>
        </p:spPr>
        <p:txBody>
          <a:bodyPr/>
          <a:lstStyle/>
          <a:p>
            <a:pPr marL="0" indent="0">
              <a:buNone/>
            </a:pPr>
            <a:r>
              <a:rPr lang="nl-NL" sz="2800" dirty="0">
                <a:solidFill>
                  <a:srgbClr val="FF0000"/>
                </a:solidFill>
              </a:rPr>
              <a:t>Was lief </a:t>
            </a:r>
            <a:r>
              <a:rPr lang="nl-NL" sz="2800" dirty="0" err="1" smtClean="0">
                <a:solidFill>
                  <a:srgbClr val="FF0000"/>
                </a:solidFill>
              </a:rPr>
              <a:t>schief</a:t>
            </a:r>
            <a:endParaRPr lang="nl-NL" sz="2800" dirty="0" smtClean="0"/>
          </a:p>
          <a:p>
            <a:r>
              <a:rPr lang="nl-NL" sz="2800" dirty="0" smtClean="0"/>
              <a:t>Beispiel </a:t>
            </a:r>
            <a:r>
              <a:rPr lang="nl-NL" sz="2800" dirty="0" smtClean="0"/>
              <a:t>Deutschland </a:t>
            </a:r>
            <a:r>
              <a:rPr lang="nl-NL" sz="2800" dirty="0" err="1" smtClean="0"/>
              <a:t>Umweltverbände</a:t>
            </a:r>
            <a:r>
              <a:rPr lang="nl-NL" sz="2800" dirty="0" smtClean="0"/>
              <a:t> </a:t>
            </a:r>
            <a:r>
              <a:rPr lang="nl-NL" sz="2800" dirty="0" err="1" smtClean="0"/>
              <a:t>im</a:t>
            </a:r>
            <a:r>
              <a:rPr lang="nl-NL" sz="2800" dirty="0" smtClean="0"/>
              <a:t> </a:t>
            </a:r>
            <a:r>
              <a:rPr lang="nl-NL" sz="2800" dirty="0" err="1" smtClean="0"/>
              <a:t>Verkehrsbereich</a:t>
            </a:r>
            <a:endParaRPr lang="nl-NL" sz="2800" dirty="0" smtClean="0"/>
          </a:p>
          <a:p>
            <a:r>
              <a:rPr lang="nl-NL" sz="2800" dirty="0" err="1" smtClean="0"/>
              <a:t>Niederlande</a:t>
            </a:r>
            <a:r>
              <a:rPr lang="nl-NL" sz="2800" dirty="0" smtClean="0"/>
              <a:t> </a:t>
            </a:r>
            <a:r>
              <a:rPr lang="nl-NL" sz="2800" dirty="0" err="1" smtClean="0"/>
              <a:t>im</a:t>
            </a:r>
            <a:r>
              <a:rPr lang="nl-NL" sz="2800" dirty="0" smtClean="0"/>
              <a:t> </a:t>
            </a:r>
            <a:r>
              <a:rPr lang="nl-NL" sz="2800" dirty="0" err="1" smtClean="0"/>
              <a:t>Bereich</a:t>
            </a:r>
            <a:r>
              <a:rPr lang="nl-NL" sz="2800" dirty="0" smtClean="0"/>
              <a:t> </a:t>
            </a:r>
            <a:r>
              <a:rPr lang="nl-NL" sz="2800" dirty="0" err="1" smtClean="0"/>
              <a:t>Erneuerbare</a:t>
            </a:r>
            <a:endParaRPr lang="nl-NL" sz="2800" dirty="0" smtClean="0"/>
          </a:p>
          <a:p>
            <a:r>
              <a:rPr lang="nl-NL" sz="2800" dirty="0" smtClean="0"/>
              <a:t>Luxemburg?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93" y="4282535"/>
            <a:ext cx="4596092" cy="217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Radikal</a:t>
            </a:r>
            <a:r>
              <a:rPr lang="nl-NL" dirty="0" smtClean="0"/>
              <a:t> </a:t>
            </a:r>
            <a:r>
              <a:rPr lang="nl-NL" dirty="0" err="1" smtClean="0"/>
              <a:t>und</a:t>
            </a:r>
            <a:r>
              <a:rPr lang="nl-NL" dirty="0" smtClean="0"/>
              <a:t> </a:t>
            </a:r>
            <a:r>
              <a:rPr lang="nl-NL" dirty="0" err="1"/>
              <a:t>a</a:t>
            </a:r>
            <a:r>
              <a:rPr lang="nl-NL" dirty="0" err="1" smtClean="0"/>
              <a:t>nschlussfähig</a:t>
            </a:r>
            <a:r>
              <a:rPr lang="nl-NL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788894"/>
            <a:ext cx="7704806" cy="5836920"/>
          </a:xfrm>
        </p:spPr>
        <p:txBody>
          <a:bodyPr/>
          <a:lstStyle/>
          <a:p>
            <a:r>
              <a:rPr lang="nl-NL" sz="2400" dirty="0" err="1" smtClean="0">
                <a:solidFill>
                  <a:srgbClr val="FF0000"/>
                </a:solidFill>
              </a:rPr>
              <a:t>Radikal</a:t>
            </a:r>
            <a:r>
              <a:rPr lang="nl-NL" sz="2400" dirty="0" smtClean="0">
                <a:solidFill>
                  <a:srgbClr val="FF0000"/>
                </a:solidFill>
              </a:rPr>
              <a:t>:</a:t>
            </a:r>
            <a:r>
              <a:rPr lang="nl-NL" sz="2400" dirty="0" smtClean="0"/>
              <a:t> die </a:t>
            </a:r>
            <a:r>
              <a:rPr lang="nl-NL" sz="2400" dirty="0" err="1" smtClean="0"/>
              <a:t>Dimension</a:t>
            </a:r>
            <a:r>
              <a:rPr lang="nl-NL" sz="2400" dirty="0" smtClean="0"/>
              <a:t> </a:t>
            </a:r>
            <a:r>
              <a:rPr lang="nl-NL" sz="2400" dirty="0" err="1" smtClean="0"/>
              <a:t>für</a:t>
            </a:r>
            <a:r>
              <a:rPr lang="nl-NL" sz="2400" dirty="0" smtClean="0"/>
              <a:t> 2050 </a:t>
            </a:r>
            <a:r>
              <a:rPr lang="nl-NL" sz="2400" dirty="0" err="1" smtClean="0"/>
              <a:t>deutlich</a:t>
            </a:r>
            <a:r>
              <a:rPr lang="nl-NL" sz="2400" dirty="0" smtClean="0"/>
              <a:t> </a:t>
            </a:r>
            <a:r>
              <a:rPr lang="nl-NL" sz="2400" dirty="0" err="1" smtClean="0"/>
              <a:t>benennen</a:t>
            </a:r>
            <a:endParaRPr lang="nl-NL" sz="2400" dirty="0" smtClean="0"/>
          </a:p>
          <a:p>
            <a:r>
              <a:rPr lang="nl-NL" sz="2400" dirty="0" err="1" smtClean="0"/>
              <a:t>Politische</a:t>
            </a:r>
            <a:r>
              <a:rPr lang="nl-NL" sz="2400" dirty="0" smtClean="0"/>
              <a:t> Big Points als </a:t>
            </a:r>
            <a:r>
              <a:rPr lang="nl-NL" sz="2400" dirty="0" err="1" smtClean="0"/>
              <a:t>wesentliche</a:t>
            </a:r>
            <a:r>
              <a:rPr lang="nl-NL" sz="2400" dirty="0" smtClean="0"/>
              <a:t> </a:t>
            </a:r>
            <a:r>
              <a:rPr lang="nl-NL" sz="2400" dirty="0" err="1" smtClean="0"/>
              <a:t>Bausteine</a:t>
            </a:r>
            <a:r>
              <a:rPr lang="nl-NL" sz="2400" dirty="0" smtClean="0"/>
              <a:t> der </a:t>
            </a:r>
            <a:r>
              <a:rPr lang="nl-NL" sz="2400" dirty="0" err="1" smtClean="0"/>
              <a:t>Kommunikation</a:t>
            </a:r>
            <a:r>
              <a:rPr lang="nl-NL" sz="2400" dirty="0" smtClean="0"/>
              <a:t> </a:t>
            </a:r>
            <a:r>
              <a:rPr lang="nl-NL" sz="2400" dirty="0" err="1" smtClean="0"/>
              <a:t>benennen</a:t>
            </a:r>
            <a:endParaRPr lang="nl-NL" sz="2400" dirty="0" smtClean="0"/>
          </a:p>
          <a:p>
            <a:r>
              <a:rPr lang="nl-NL" sz="2400" dirty="0" smtClean="0"/>
              <a:t>Raus </a:t>
            </a:r>
            <a:r>
              <a:rPr lang="nl-NL" sz="2400" dirty="0" err="1" smtClean="0"/>
              <a:t>aus</a:t>
            </a:r>
            <a:r>
              <a:rPr lang="nl-NL" sz="2400" dirty="0" smtClean="0"/>
              <a:t> der </a:t>
            </a:r>
            <a:r>
              <a:rPr lang="nl-NL" sz="2400" dirty="0" err="1" smtClean="0"/>
              <a:t>Individualisierung</a:t>
            </a:r>
            <a:r>
              <a:rPr lang="nl-NL" sz="2400" dirty="0" smtClean="0"/>
              <a:t>- </a:t>
            </a:r>
            <a:r>
              <a:rPr lang="nl-NL" sz="2400" dirty="0" err="1" smtClean="0"/>
              <a:t>und</a:t>
            </a:r>
            <a:r>
              <a:rPr lang="nl-NL" sz="2400" dirty="0" smtClean="0"/>
              <a:t> </a:t>
            </a:r>
            <a:r>
              <a:rPr lang="nl-NL" sz="2400" dirty="0" err="1" smtClean="0"/>
              <a:t>Moralisierungsfalle</a:t>
            </a:r>
            <a:r>
              <a:rPr lang="nl-NL" sz="2400" dirty="0" smtClean="0"/>
              <a:t>: </a:t>
            </a:r>
            <a:r>
              <a:rPr lang="nl-NL" sz="2400" dirty="0" err="1" smtClean="0"/>
              <a:t>Klimaschutz</a:t>
            </a:r>
            <a:r>
              <a:rPr lang="nl-NL" sz="2400" dirty="0" smtClean="0"/>
              <a:t> </a:t>
            </a:r>
            <a:r>
              <a:rPr lang="nl-NL" sz="2400" dirty="0" err="1" smtClean="0"/>
              <a:t>ist</a:t>
            </a:r>
            <a:r>
              <a:rPr lang="nl-NL" sz="2400" dirty="0" smtClean="0"/>
              <a:t> wie </a:t>
            </a:r>
            <a:r>
              <a:rPr lang="nl-NL" sz="2400" dirty="0" err="1" smtClean="0"/>
              <a:t>Brandschutz</a:t>
            </a:r>
            <a:r>
              <a:rPr lang="nl-NL" sz="2400" dirty="0" smtClean="0"/>
              <a:t> (</a:t>
            </a:r>
            <a:r>
              <a:rPr lang="nl-NL" sz="2400" dirty="0" err="1" smtClean="0"/>
              <a:t>darum</a:t>
            </a:r>
            <a:r>
              <a:rPr lang="nl-NL" sz="2400" dirty="0" smtClean="0"/>
              <a:t> </a:t>
            </a:r>
            <a:r>
              <a:rPr lang="nl-NL" sz="2400" dirty="0" err="1" smtClean="0"/>
              <a:t>Verrechtlichung</a:t>
            </a:r>
            <a:r>
              <a:rPr lang="nl-NL" sz="2400" dirty="0" smtClean="0"/>
              <a:t>)</a:t>
            </a:r>
          </a:p>
          <a:p>
            <a:r>
              <a:rPr lang="nl-NL" sz="2400" dirty="0" err="1" smtClean="0"/>
              <a:t>Klimaschutzgewinner</a:t>
            </a:r>
            <a:r>
              <a:rPr lang="nl-NL" sz="2400" dirty="0" smtClean="0"/>
              <a:t> als </a:t>
            </a:r>
            <a:r>
              <a:rPr lang="nl-NL" sz="2400" dirty="0" err="1" smtClean="0"/>
              <a:t>Verbündete</a:t>
            </a:r>
            <a:r>
              <a:rPr lang="nl-NL" sz="2400" dirty="0" smtClean="0"/>
              <a:t> gewinnen</a:t>
            </a:r>
          </a:p>
          <a:p>
            <a:r>
              <a:rPr lang="nl-NL" sz="2400" dirty="0" err="1" smtClean="0">
                <a:solidFill>
                  <a:srgbClr val="FF0000"/>
                </a:solidFill>
              </a:rPr>
              <a:t>Forderungen</a:t>
            </a:r>
            <a:r>
              <a:rPr lang="nl-NL" sz="2400" dirty="0" smtClean="0">
                <a:solidFill>
                  <a:srgbClr val="FF0000"/>
                </a:solidFill>
              </a:rPr>
              <a:t> die </a:t>
            </a:r>
            <a:r>
              <a:rPr lang="nl-NL" sz="2400" dirty="0" err="1" smtClean="0">
                <a:solidFill>
                  <a:srgbClr val="FF0000"/>
                </a:solidFill>
              </a:rPr>
              <a:t>anschlussfähig</a:t>
            </a:r>
            <a:r>
              <a:rPr lang="nl-NL" sz="2400" dirty="0" smtClean="0">
                <a:solidFill>
                  <a:srgbClr val="FF0000"/>
                </a:solidFill>
              </a:rPr>
              <a:t> </a:t>
            </a:r>
            <a:r>
              <a:rPr lang="nl-NL" sz="2400" dirty="0" err="1" smtClean="0">
                <a:solidFill>
                  <a:srgbClr val="FF0000"/>
                </a:solidFill>
              </a:rPr>
              <a:t>sind</a:t>
            </a:r>
            <a:r>
              <a:rPr lang="nl-NL" sz="2400" dirty="0" smtClean="0">
                <a:solidFill>
                  <a:srgbClr val="FF0000"/>
                </a:solidFill>
              </a:rPr>
              <a:t>: </a:t>
            </a:r>
            <a:r>
              <a:rPr lang="nl-NL" sz="2400" dirty="0" smtClean="0"/>
              <a:t>Elektroauto </a:t>
            </a:r>
            <a:r>
              <a:rPr lang="nl-NL" sz="2400" dirty="0" err="1" smtClean="0"/>
              <a:t>auf</a:t>
            </a:r>
            <a:r>
              <a:rPr lang="nl-NL" sz="2400" dirty="0" smtClean="0"/>
              <a:t> </a:t>
            </a:r>
            <a:r>
              <a:rPr lang="nl-NL" sz="2400" dirty="0" err="1" smtClean="0"/>
              <a:t>dem</a:t>
            </a:r>
            <a:r>
              <a:rPr lang="nl-NL" sz="2400" dirty="0" smtClean="0"/>
              <a:t> Land, </a:t>
            </a:r>
            <a:r>
              <a:rPr lang="nl-NL" sz="2400" dirty="0" err="1" smtClean="0"/>
              <a:t>Autofreiheit</a:t>
            </a:r>
            <a:r>
              <a:rPr lang="nl-NL" sz="2400" dirty="0" smtClean="0"/>
              <a:t> in der Stadt, </a:t>
            </a:r>
            <a:r>
              <a:rPr lang="nl-NL" sz="2400" dirty="0" err="1" smtClean="0"/>
              <a:t>selber</a:t>
            </a:r>
            <a:r>
              <a:rPr lang="nl-NL" sz="2400" dirty="0" smtClean="0"/>
              <a:t> </a:t>
            </a:r>
            <a:r>
              <a:rPr lang="nl-NL" sz="2400" dirty="0" err="1" smtClean="0"/>
              <a:t>Strommachen</a:t>
            </a:r>
            <a:r>
              <a:rPr lang="nl-NL" sz="2400" dirty="0" smtClean="0"/>
              <a:t>, </a:t>
            </a:r>
            <a:r>
              <a:rPr lang="nl-NL" sz="2400" dirty="0" err="1" smtClean="0"/>
              <a:t>Steuerreform</a:t>
            </a:r>
            <a:r>
              <a:rPr lang="nl-NL" sz="2400" dirty="0" smtClean="0"/>
              <a:t> </a:t>
            </a:r>
            <a:r>
              <a:rPr lang="nl-NL" sz="2400" dirty="0" err="1" smtClean="0"/>
              <a:t>mit</a:t>
            </a:r>
            <a:r>
              <a:rPr lang="nl-NL" sz="2400" dirty="0" smtClean="0"/>
              <a:t> klaren </a:t>
            </a:r>
            <a:r>
              <a:rPr lang="nl-NL" sz="2400" dirty="0" err="1" smtClean="0"/>
              <a:t>Anreizen</a:t>
            </a:r>
            <a:r>
              <a:rPr lang="nl-NL" sz="2400" dirty="0" smtClean="0"/>
              <a:t>, etc.</a:t>
            </a:r>
          </a:p>
          <a:p>
            <a:endParaRPr lang="nl-NL" dirty="0" smtClean="0"/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07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3004540" cy="2377440"/>
          </a:xfrm>
        </p:spPr>
        <p:txBody>
          <a:bodyPr/>
          <a:lstStyle/>
          <a:p>
            <a:r>
              <a:rPr lang="nl-NL" dirty="0"/>
              <a:t>o</a:t>
            </a:r>
            <a:r>
              <a:rPr lang="nl-NL" dirty="0" smtClean="0"/>
              <a:t>ekotainment.eu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06665" y="3520440"/>
            <a:ext cx="1229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 smtClean="0"/>
              <a:t>Foto: John Sullivan</a:t>
            </a:r>
            <a:endParaRPr lang="en-GB" sz="10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546" y="853860"/>
            <a:ext cx="7006592" cy="533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2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8000" dirty="0" smtClean="0"/>
              <a:t>2007</a:t>
            </a:r>
            <a:endParaRPr lang="en-GB" sz="8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941" y="1671762"/>
            <a:ext cx="5287617" cy="351447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 smtClean="0"/>
              <a:t>AL Gore</a:t>
            </a:r>
          </a:p>
          <a:p>
            <a:r>
              <a:rPr lang="nl-NL" dirty="0" smtClean="0"/>
              <a:t>Warmer Winter</a:t>
            </a:r>
          </a:p>
          <a:p>
            <a:r>
              <a:rPr lang="nl-NL" dirty="0" smtClean="0"/>
              <a:t>Sir Nicolas Stern</a:t>
            </a:r>
          </a:p>
          <a:p>
            <a:endParaRPr lang="nl-NL" dirty="0" smtClean="0"/>
          </a:p>
          <a:p>
            <a:endParaRPr lang="nl-NL" dirty="0"/>
          </a:p>
          <a:p>
            <a:r>
              <a:rPr lang="nl-NL" sz="3600" dirty="0" smtClean="0"/>
              <a:t>EU 2020   </a:t>
            </a:r>
          </a:p>
          <a:p>
            <a:r>
              <a:rPr lang="nl-NL" sz="3600" dirty="0" smtClean="0"/>
              <a:t>20/20/20 Ziele</a:t>
            </a:r>
            <a:endParaRPr lang="en-GB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8579224" y="5414682"/>
            <a:ext cx="15632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 err="1" smtClean="0"/>
              <a:t>Quelle</a:t>
            </a:r>
            <a:r>
              <a:rPr lang="nl-NL" sz="1050" dirty="0" smtClean="0"/>
              <a:t>: </a:t>
            </a:r>
            <a:r>
              <a:rPr lang="nl-NL" sz="1050" dirty="0" err="1" smtClean="0"/>
              <a:t>Bundesregierung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92897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Klima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err="1" smtClean="0"/>
              <a:t>Erregungs</a:t>
            </a:r>
            <a:r>
              <a:rPr lang="nl-NL" dirty="0" smtClean="0"/>
              <a:t>-</a:t>
            </a:r>
            <a:br>
              <a:rPr lang="nl-NL" dirty="0" smtClean="0"/>
            </a:br>
            <a:r>
              <a:rPr lang="nl-NL" dirty="0" err="1" smtClean="0"/>
              <a:t>Kurven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256690" y="1734207"/>
            <a:ext cx="73572" cy="363658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330262" y="5370787"/>
            <a:ext cx="7283669" cy="210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30262" y="5969876"/>
            <a:ext cx="7201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1990       1995   1997       2000       2005    2007  2009                2015         2019       </a:t>
            </a:r>
            <a:endParaRPr lang="en-GB" dirty="0"/>
          </a:p>
        </p:txBody>
      </p:sp>
      <p:sp>
        <p:nvSpPr>
          <p:cNvPr id="12" name="Arc 11"/>
          <p:cNvSpPr/>
          <p:nvPr/>
        </p:nvSpPr>
        <p:spPr>
          <a:xfrm>
            <a:off x="4330262" y="5286703"/>
            <a:ext cx="52552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529959" y="4950372"/>
            <a:ext cx="644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   Rio     Berlin  Kyoto              Montreal   Bali  Kopenhagen Paris        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593021" y="4319752"/>
            <a:ext cx="23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 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9787021" y="257651"/>
            <a:ext cx="18269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Greta</a:t>
            </a:r>
          </a:p>
          <a:p>
            <a:r>
              <a:rPr lang="nl-NL" dirty="0" smtClean="0"/>
              <a:t>Warmer Sommer</a:t>
            </a:r>
          </a:p>
          <a:p>
            <a:r>
              <a:rPr lang="nl-NL" dirty="0" smtClean="0"/>
              <a:t>IPCC</a:t>
            </a:r>
          </a:p>
          <a:p>
            <a:r>
              <a:rPr lang="nl-NL" dirty="0" err="1" smtClean="0"/>
              <a:t>Trump</a:t>
            </a:r>
            <a:endParaRPr lang="nl-NL" dirty="0" smtClean="0"/>
          </a:p>
          <a:p>
            <a:r>
              <a:rPr lang="nl-NL" dirty="0" err="1" smtClean="0"/>
              <a:t>Wetterextreme</a:t>
            </a:r>
            <a:endParaRPr lang="en-GB" dirty="0"/>
          </a:p>
        </p:txBody>
      </p:sp>
      <p:sp>
        <p:nvSpPr>
          <p:cNvPr id="18" name="Freeform 17"/>
          <p:cNvSpPr/>
          <p:nvPr/>
        </p:nvSpPr>
        <p:spPr>
          <a:xfrm>
            <a:off x="4361793" y="2024013"/>
            <a:ext cx="6695090" cy="3367794"/>
          </a:xfrm>
          <a:custGeom>
            <a:avLst/>
            <a:gdLst>
              <a:gd name="connsiteX0" fmla="*/ 0 w 6695090"/>
              <a:gd name="connsiteY0" fmla="*/ 3367794 h 3367794"/>
              <a:gd name="connsiteX1" fmla="*/ 336331 w 6695090"/>
              <a:gd name="connsiteY1" fmla="*/ 2526966 h 3367794"/>
              <a:gd name="connsiteX2" fmla="*/ 830317 w 6695090"/>
              <a:gd name="connsiteY2" fmla="*/ 3041973 h 3367794"/>
              <a:gd name="connsiteX3" fmla="*/ 1135117 w 6695090"/>
              <a:gd name="connsiteY3" fmla="*/ 2358801 h 3367794"/>
              <a:gd name="connsiteX4" fmla="*/ 1397876 w 6695090"/>
              <a:gd name="connsiteY4" fmla="*/ 2600539 h 3367794"/>
              <a:gd name="connsiteX5" fmla="*/ 1818290 w 6695090"/>
              <a:gd name="connsiteY5" fmla="*/ 1980428 h 3367794"/>
              <a:gd name="connsiteX6" fmla="*/ 2617076 w 6695090"/>
              <a:gd name="connsiteY6" fmla="*/ 2526966 h 3367794"/>
              <a:gd name="connsiteX7" fmla="*/ 3195145 w 6695090"/>
              <a:gd name="connsiteY7" fmla="*/ 1728180 h 3367794"/>
              <a:gd name="connsiteX8" fmla="*/ 3563007 w 6695090"/>
              <a:gd name="connsiteY8" fmla="*/ 1969918 h 3367794"/>
              <a:gd name="connsiteX9" fmla="*/ 4267200 w 6695090"/>
              <a:gd name="connsiteY9" fmla="*/ 1013477 h 3367794"/>
              <a:gd name="connsiteX10" fmla="*/ 4761186 w 6695090"/>
              <a:gd name="connsiteY10" fmla="*/ 2484925 h 3367794"/>
              <a:gd name="connsiteX11" fmla="*/ 5286704 w 6695090"/>
              <a:gd name="connsiteY11" fmla="*/ 887353 h 3367794"/>
              <a:gd name="connsiteX12" fmla="*/ 5665076 w 6695090"/>
              <a:gd name="connsiteY12" fmla="*/ 2295739 h 3367794"/>
              <a:gd name="connsiteX13" fmla="*/ 6159062 w 6695090"/>
              <a:gd name="connsiteY13" fmla="*/ 151628 h 3367794"/>
              <a:gd name="connsiteX14" fmla="*/ 6474373 w 6695090"/>
              <a:gd name="connsiteY14" fmla="*/ 172649 h 3367794"/>
              <a:gd name="connsiteX15" fmla="*/ 6695090 w 6695090"/>
              <a:gd name="connsiteY15" fmla="*/ 141118 h 336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695090" h="3367794">
                <a:moveTo>
                  <a:pt x="0" y="3367794"/>
                </a:moveTo>
                <a:cubicBezTo>
                  <a:pt x="98972" y="2974531"/>
                  <a:pt x="197945" y="2581269"/>
                  <a:pt x="336331" y="2526966"/>
                </a:cubicBezTo>
                <a:cubicBezTo>
                  <a:pt x="474717" y="2472663"/>
                  <a:pt x="697186" y="3070000"/>
                  <a:pt x="830317" y="3041973"/>
                </a:cubicBezTo>
                <a:cubicBezTo>
                  <a:pt x="963448" y="3013945"/>
                  <a:pt x="1040524" y="2432373"/>
                  <a:pt x="1135117" y="2358801"/>
                </a:cubicBezTo>
                <a:cubicBezTo>
                  <a:pt x="1229710" y="2285229"/>
                  <a:pt x="1284014" y="2663601"/>
                  <a:pt x="1397876" y="2600539"/>
                </a:cubicBezTo>
                <a:cubicBezTo>
                  <a:pt x="1511738" y="2537477"/>
                  <a:pt x="1615090" y="1992690"/>
                  <a:pt x="1818290" y="1980428"/>
                </a:cubicBezTo>
                <a:cubicBezTo>
                  <a:pt x="2021490" y="1968166"/>
                  <a:pt x="2387600" y="2569007"/>
                  <a:pt x="2617076" y="2526966"/>
                </a:cubicBezTo>
                <a:cubicBezTo>
                  <a:pt x="2846552" y="2484925"/>
                  <a:pt x="3037490" y="1821021"/>
                  <a:pt x="3195145" y="1728180"/>
                </a:cubicBezTo>
                <a:cubicBezTo>
                  <a:pt x="3352800" y="1635339"/>
                  <a:pt x="3384331" y="2089035"/>
                  <a:pt x="3563007" y="1969918"/>
                </a:cubicBezTo>
                <a:cubicBezTo>
                  <a:pt x="3741683" y="1850801"/>
                  <a:pt x="4067504" y="927642"/>
                  <a:pt x="4267200" y="1013477"/>
                </a:cubicBezTo>
                <a:cubicBezTo>
                  <a:pt x="4466897" y="1099311"/>
                  <a:pt x="4591269" y="2505946"/>
                  <a:pt x="4761186" y="2484925"/>
                </a:cubicBezTo>
                <a:cubicBezTo>
                  <a:pt x="4931103" y="2463904"/>
                  <a:pt x="5136056" y="918884"/>
                  <a:pt x="5286704" y="887353"/>
                </a:cubicBezTo>
                <a:cubicBezTo>
                  <a:pt x="5437352" y="855822"/>
                  <a:pt x="5519683" y="2418360"/>
                  <a:pt x="5665076" y="2295739"/>
                </a:cubicBezTo>
                <a:cubicBezTo>
                  <a:pt x="5810469" y="2173118"/>
                  <a:pt x="6024179" y="505476"/>
                  <a:pt x="6159062" y="151628"/>
                </a:cubicBezTo>
                <a:cubicBezTo>
                  <a:pt x="6293945" y="-202220"/>
                  <a:pt x="6385035" y="174401"/>
                  <a:pt x="6474373" y="172649"/>
                </a:cubicBezTo>
                <a:cubicBezTo>
                  <a:pt x="6563711" y="170897"/>
                  <a:pt x="6629400" y="156007"/>
                  <a:pt x="6695090" y="14111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62193" y="1932139"/>
            <a:ext cx="17467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Al Gore</a:t>
            </a:r>
          </a:p>
          <a:p>
            <a:r>
              <a:rPr lang="nl-NL" dirty="0" smtClean="0"/>
              <a:t>Warmer Winter</a:t>
            </a:r>
          </a:p>
          <a:p>
            <a:r>
              <a:rPr lang="nl-NL" dirty="0" smtClean="0"/>
              <a:t>Sir Nicolas Stern</a:t>
            </a:r>
          </a:p>
          <a:p>
            <a:r>
              <a:rPr lang="nl-NL" dirty="0" smtClean="0"/>
              <a:t>IPCC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276" y="775140"/>
            <a:ext cx="942414" cy="11780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06" y="2561393"/>
            <a:ext cx="856612" cy="11421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1" y="3468414"/>
            <a:ext cx="1377273" cy="77500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159062" y="3132468"/>
            <a:ext cx="64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IPCC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3513681" y="4504418"/>
            <a:ext cx="64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IPCC</a:t>
            </a:r>
            <a:endParaRPr lang="en-GB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615559" y="4950372"/>
            <a:ext cx="617523" cy="336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869324" y="3468413"/>
            <a:ext cx="1589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Konvention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724356" y="4197124"/>
            <a:ext cx="689313" cy="245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809" y="2973762"/>
            <a:ext cx="2095500" cy="466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01035" y="1123837"/>
            <a:ext cx="1622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i="1" dirty="0" smtClean="0"/>
              <a:t>Mediale </a:t>
            </a:r>
            <a:r>
              <a:rPr lang="nl-NL" sz="1600" i="1" dirty="0" err="1" smtClean="0"/>
              <a:t>Erregung</a:t>
            </a:r>
            <a:endParaRPr lang="en-GB" sz="1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465" y="2153166"/>
            <a:ext cx="290153" cy="57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4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34" y="2081557"/>
            <a:ext cx="2947482" cy="4601183"/>
          </a:xfrm>
        </p:spPr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4" y="736329"/>
            <a:ext cx="11153054" cy="56779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363071"/>
            <a:ext cx="5061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European Commission - A </a:t>
            </a:r>
            <a:r>
              <a:rPr lang="en-US" dirty="0"/>
              <a:t>Clean Planet for </a:t>
            </a:r>
            <a:r>
              <a:rPr lang="en-US" dirty="0" smtClean="0"/>
              <a:t>all, 2018 </a:t>
            </a:r>
            <a:endParaRPr lang="nl-NL" dirty="0"/>
          </a:p>
        </p:txBody>
      </p:sp>
      <p:sp>
        <p:nvSpPr>
          <p:cNvPr id="6" name="TextBox 5"/>
          <p:cNvSpPr txBox="1"/>
          <p:nvPr/>
        </p:nvSpPr>
        <p:spPr>
          <a:xfrm>
            <a:off x="8644355" y="279333"/>
            <a:ext cx="2922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 smtClean="0"/>
              <a:t>Paris – </a:t>
            </a:r>
            <a:r>
              <a:rPr lang="nl-NL" sz="3200" dirty="0" err="1" smtClean="0"/>
              <a:t>Strategy</a:t>
            </a:r>
            <a:r>
              <a:rPr lang="nl-NL" sz="3200" dirty="0" smtClean="0"/>
              <a:t> </a:t>
            </a:r>
            <a:endParaRPr lang="nl-NL" sz="3200" dirty="0"/>
          </a:p>
        </p:txBody>
      </p:sp>
      <p:sp>
        <p:nvSpPr>
          <p:cNvPr id="7" name="Rectangle 6"/>
          <p:cNvSpPr/>
          <p:nvPr/>
        </p:nvSpPr>
        <p:spPr>
          <a:xfrm>
            <a:off x="1608852" y="6229581"/>
            <a:ext cx="5135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LuLUCF</a:t>
            </a:r>
            <a:r>
              <a:rPr lang="en-US" b="1" dirty="0" smtClean="0"/>
              <a:t>: Land </a:t>
            </a:r>
            <a:r>
              <a:rPr lang="en-US" b="1" dirty="0"/>
              <a:t>Use, Land Use-Change and Forestry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160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Was </a:t>
            </a:r>
            <a:r>
              <a:rPr lang="nl-NL" dirty="0" err="1" smtClean="0"/>
              <a:t>ist</a:t>
            </a:r>
            <a:r>
              <a:rPr lang="nl-NL" dirty="0" smtClean="0"/>
              <a:t> </a:t>
            </a:r>
            <a:r>
              <a:rPr lang="nl-NL" dirty="0" err="1" smtClean="0"/>
              <a:t>gute</a:t>
            </a:r>
            <a:r>
              <a:rPr lang="nl-NL" dirty="0" smtClean="0"/>
              <a:t> </a:t>
            </a:r>
            <a:r>
              <a:rPr lang="nl-NL" dirty="0" err="1" smtClean="0"/>
              <a:t>Klimapolitik</a:t>
            </a:r>
            <a:r>
              <a:rPr lang="nl-NL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835" y="416579"/>
            <a:ext cx="8746065" cy="632488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756647" y="6517342"/>
            <a:ext cx="918881" cy="14433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590800" y="6284259"/>
            <a:ext cx="1084729" cy="233082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>
            <a:off x="2687171" y="4571999"/>
            <a:ext cx="1026460" cy="277906"/>
          </a:xfrm>
          <a:prstGeom prst="right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4473388" y="4840939"/>
            <a:ext cx="11564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87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dirty="0" smtClean="0"/>
              <a:t>2</a:t>
            </a:r>
            <a:r>
              <a:rPr lang="nl-NL" sz="2800" dirty="0" smtClean="0">
                <a:solidFill>
                  <a:srgbClr val="FF0000"/>
                </a:solidFill>
              </a:rPr>
              <a:t>. Wie </a:t>
            </a:r>
            <a:r>
              <a:rPr lang="nl-NL" sz="2800" dirty="0" err="1" smtClean="0">
                <a:solidFill>
                  <a:srgbClr val="FF0000"/>
                </a:solidFill>
              </a:rPr>
              <a:t>tickt</a:t>
            </a:r>
            <a:r>
              <a:rPr lang="nl-NL" sz="2800" dirty="0" smtClean="0">
                <a:solidFill>
                  <a:srgbClr val="FF0000"/>
                </a:solidFill>
              </a:rPr>
              <a:t> die </a:t>
            </a:r>
            <a:r>
              <a:rPr lang="nl-NL" sz="2800" dirty="0" err="1" smtClean="0">
                <a:solidFill>
                  <a:srgbClr val="FF0000"/>
                </a:solidFill>
              </a:rPr>
              <a:t>Ausredengesellschaft</a:t>
            </a:r>
            <a:r>
              <a:rPr lang="nl-NL" sz="2800" dirty="0" smtClean="0">
                <a:solidFill>
                  <a:srgbClr val="FF0000"/>
                </a:solidFill>
              </a:rPr>
              <a:t>? </a:t>
            </a:r>
          </a:p>
          <a:p>
            <a:pPr marL="0" indent="0">
              <a:buNone/>
            </a:pPr>
            <a:r>
              <a:rPr lang="nl-NL" sz="2800" dirty="0"/>
              <a:t>	</a:t>
            </a:r>
            <a:r>
              <a:rPr lang="nl-NL" sz="2800" dirty="0" smtClean="0"/>
              <a:t>	- </a:t>
            </a:r>
            <a:r>
              <a:rPr lang="nl-NL" sz="2400" dirty="0" smtClean="0"/>
              <a:t>Die </a:t>
            </a:r>
            <a:r>
              <a:rPr lang="nl-NL" sz="2400" dirty="0" err="1" smtClean="0"/>
              <a:t>Moralisierungfalle</a:t>
            </a:r>
            <a:r>
              <a:rPr lang="nl-NL" sz="2400" dirty="0" smtClean="0"/>
              <a:t> </a:t>
            </a:r>
            <a:r>
              <a:rPr lang="nl-NL" sz="2400" dirty="0" err="1" smtClean="0"/>
              <a:t>und</a:t>
            </a:r>
            <a:r>
              <a:rPr lang="nl-NL" sz="2400" dirty="0" smtClean="0"/>
              <a:t> andere 				</a:t>
            </a:r>
            <a:r>
              <a:rPr lang="nl-NL" sz="2400" dirty="0" err="1" smtClean="0"/>
              <a:t>Kommunikationsprobleme</a:t>
            </a:r>
            <a:endParaRPr lang="nl-NL" sz="2400" dirty="0" smtClean="0"/>
          </a:p>
          <a:p>
            <a:endParaRPr lang="nl-NL" sz="28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5" y="1143000"/>
            <a:ext cx="3133373" cy="23500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65" y="3520440"/>
            <a:ext cx="1229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 smtClean="0"/>
              <a:t>Foto: John Sullivan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298189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27226" y="2472190"/>
            <a:ext cx="7315200" cy="5120640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None/>
            </a:pPr>
            <a:endParaRPr lang="en-GB" altLang="en-US" sz="2800" dirty="0"/>
          </a:p>
          <a:p>
            <a:pPr>
              <a:buFontTx/>
              <a:buNone/>
            </a:pPr>
            <a:endParaRPr lang="en-GB" altLang="en-US" sz="2200" dirty="0"/>
          </a:p>
          <a:p>
            <a:pPr>
              <a:buFontTx/>
              <a:buNone/>
            </a:pPr>
            <a:r>
              <a:rPr lang="en-GB" altLang="en-US" sz="2200" dirty="0"/>
              <a:t>1.</a:t>
            </a:r>
            <a:r>
              <a:rPr lang="en-GB" altLang="en-US" sz="3600" dirty="0"/>
              <a:t> </a:t>
            </a:r>
            <a:r>
              <a:rPr lang="en-GB" altLang="en-US" sz="3600" dirty="0" err="1"/>
              <a:t>Technik</a:t>
            </a:r>
            <a:r>
              <a:rPr lang="en-GB" altLang="en-US" sz="3600" dirty="0"/>
              <a:t>/</a:t>
            </a:r>
            <a:r>
              <a:rPr lang="en-GB" altLang="en-US" sz="3600" dirty="0" err="1"/>
              <a:t>Wissenschaft</a:t>
            </a:r>
            <a:r>
              <a:rPr lang="en-GB" altLang="en-US" sz="3600" dirty="0"/>
              <a:t>: </a:t>
            </a:r>
            <a:r>
              <a:rPr lang="en-GB" altLang="en-US" sz="3600" dirty="0" err="1"/>
              <a:t>Wir</a:t>
            </a:r>
            <a:r>
              <a:rPr lang="en-GB" altLang="en-US" sz="3600" dirty="0"/>
              <a:t> </a:t>
            </a:r>
            <a:r>
              <a:rPr lang="en-GB" altLang="en-US" sz="3600" dirty="0" err="1"/>
              <a:t>sind</a:t>
            </a:r>
            <a:r>
              <a:rPr lang="en-GB" altLang="en-US" sz="3600" dirty="0"/>
              <a:t> </a:t>
            </a:r>
            <a:r>
              <a:rPr lang="en-GB" altLang="en-US" sz="3600" dirty="0" err="1"/>
              <a:t>noch</a:t>
            </a:r>
            <a:r>
              <a:rPr lang="en-GB" altLang="en-US" sz="3600" dirty="0"/>
              <a:t> </a:t>
            </a:r>
            <a:r>
              <a:rPr lang="en-GB" altLang="en-US" sz="3600" dirty="0" err="1"/>
              <a:t>nicht</a:t>
            </a:r>
            <a:r>
              <a:rPr lang="en-GB" altLang="en-US" sz="3600" dirty="0"/>
              <a:t> so </a:t>
            </a:r>
            <a:r>
              <a:rPr lang="en-GB" altLang="en-US" sz="3600" dirty="0" err="1"/>
              <a:t>weit</a:t>
            </a:r>
            <a:endParaRPr lang="en-GB" altLang="en-US" sz="3600" dirty="0"/>
          </a:p>
          <a:p>
            <a:endParaRPr lang="en-GB" altLang="en-US" sz="3600" dirty="0"/>
          </a:p>
          <a:p>
            <a:pPr>
              <a:buFontTx/>
              <a:buNone/>
            </a:pPr>
            <a:r>
              <a:rPr lang="en-GB" altLang="en-US" sz="3600" dirty="0"/>
              <a:t>2. </a:t>
            </a:r>
            <a:r>
              <a:rPr lang="en-GB" altLang="en-US" sz="3600" dirty="0" err="1" smtClean="0"/>
              <a:t>Wirtschaft</a:t>
            </a:r>
            <a:r>
              <a:rPr lang="en-GB" altLang="en-US" sz="3600" dirty="0" smtClean="0"/>
              <a:t>: </a:t>
            </a:r>
            <a:r>
              <a:rPr lang="en-GB" altLang="en-US" sz="3600" dirty="0" err="1"/>
              <a:t>Wir</a:t>
            </a:r>
            <a:r>
              <a:rPr lang="en-GB" altLang="en-US" sz="3600" dirty="0"/>
              <a:t> </a:t>
            </a:r>
            <a:r>
              <a:rPr lang="en-GB" altLang="en-US" sz="3600" dirty="0" err="1"/>
              <a:t>können</a:t>
            </a:r>
            <a:r>
              <a:rPr lang="en-GB" altLang="en-US" sz="3600" dirty="0"/>
              <a:t> </a:t>
            </a:r>
            <a:r>
              <a:rPr lang="en-GB" altLang="en-US" sz="3600" dirty="0" err="1"/>
              <a:t>uns</a:t>
            </a:r>
            <a:r>
              <a:rPr lang="en-GB" altLang="en-US" sz="3600" dirty="0"/>
              <a:t> das </a:t>
            </a:r>
            <a:r>
              <a:rPr lang="en-GB" altLang="en-US" sz="3600" dirty="0" err="1"/>
              <a:t>nicht</a:t>
            </a:r>
            <a:r>
              <a:rPr lang="en-GB" altLang="en-US" sz="3600" dirty="0"/>
              <a:t> </a:t>
            </a:r>
            <a:r>
              <a:rPr lang="en-GB" altLang="en-US" sz="3600" dirty="0" err="1"/>
              <a:t>leisten</a:t>
            </a:r>
            <a:r>
              <a:rPr lang="en-GB" altLang="en-US" sz="3600" dirty="0"/>
              <a:t>!</a:t>
            </a:r>
          </a:p>
          <a:p>
            <a:pPr>
              <a:buFontTx/>
              <a:buNone/>
            </a:pPr>
            <a:endParaRPr lang="en-GB" altLang="en-US" sz="3600" dirty="0"/>
          </a:p>
          <a:p>
            <a:pPr>
              <a:buFontTx/>
              <a:buNone/>
            </a:pPr>
            <a:r>
              <a:rPr lang="en-GB" altLang="en-US" sz="3600" dirty="0"/>
              <a:t>3. </a:t>
            </a:r>
            <a:r>
              <a:rPr lang="en-GB" altLang="en-US" sz="3600" dirty="0" err="1" smtClean="0"/>
              <a:t>Gesellschaft</a:t>
            </a:r>
            <a:r>
              <a:rPr lang="en-GB" altLang="en-US" sz="3600" u="sng" dirty="0" smtClean="0">
                <a:solidFill>
                  <a:srgbClr val="FF0000"/>
                </a:solidFill>
              </a:rPr>
              <a:t>: </a:t>
            </a:r>
            <a:r>
              <a:rPr lang="en-GB" altLang="en-US" sz="3600" u="sng" dirty="0" err="1">
                <a:solidFill>
                  <a:srgbClr val="FF0000"/>
                </a:solidFill>
              </a:rPr>
              <a:t>Wir</a:t>
            </a:r>
            <a:r>
              <a:rPr lang="en-GB" altLang="en-US" sz="3600" u="sng" dirty="0">
                <a:solidFill>
                  <a:srgbClr val="FF0000"/>
                </a:solidFill>
              </a:rPr>
              <a:t> </a:t>
            </a:r>
            <a:r>
              <a:rPr lang="en-GB" altLang="en-US" sz="3600" u="sng" dirty="0" err="1">
                <a:solidFill>
                  <a:srgbClr val="FF0000"/>
                </a:solidFill>
              </a:rPr>
              <a:t>wollen</a:t>
            </a:r>
            <a:r>
              <a:rPr lang="en-GB" altLang="en-US" sz="3600" u="sng" dirty="0">
                <a:solidFill>
                  <a:srgbClr val="FF0000"/>
                </a:solidFill>
              </a:rPr>
              <a:t> </a:t>
            </a:r>
            <a:r>
              <a:rPr lang="en-GB" altLang="en-US" sz="3600" u="sng" dirty="0" err="1">
                <a:solidFill>
                  <a:srgbClr val="FF0000"/>
                </a:solidFill>
              </a:rPr>
              <a:t>uns</a:t>
            </a:r>
            <a:r>
              <a:rPr lang="en-GB" altLang="en-US" sz="3600" u="sng" dirty="0">
                <a:solidFill>
                  <a:srgbClr val="FF0000"/>
                </a:solidFill>
              </a:rPr>
              <a:t> das </a:t>
            </a:r>
            <a:r>
              <a:rPr lang="en-GB" altLang="en-US" sz="3600" u="sng" dirty="0" err="1">
                <a:solidFill>
                  <a:srgbClr val="FF0000"/>
                </a:solidFill>
              </a:rPr>
              <a:t>nicht</a:t>
            </a:r>
            <a:r>
              <a:rPr lang="en-GB" altLang="en-US" sz="3600" u="sng" dirty="0">
                <a:solidFill>
                  <a:srgbClr val="FF0000"/>
                </a:solidFill>
              </a:rPr>
              <a:t> </a:t>
            </a:r>
            <a:r>
              <a:rPr lang="en-GB" altLang="en-US" sz="3600" u="sng" dirty="0" err="1">
                <a:solidFill>
                  <a:srgbClr val="FF0000"/>
                </a:solidFill>
              </a:rPr>
              <a:t>leisten</a:t>
            </a:r>
            <a:r>
              <a:rPr lang="en-GB" altLang="en-US" sz="3600" u="sng" dirty="0">
                <a:solidFill>
                  <a:srgbClr val="FF0000"/>
                </a:solidFill>
              </a:rPr>
              <a:t>!</a:t>
            </a:r>
          </a:p>
          <a:p>
            <a:pPr>
              <a:buFontTx/>
              <a:buNone/>
            </a:pPr>
            <a:endParaRPr lang="en-GB" altLang="en-US" sz="3600" u="sng" dirty="0">
              <a:solidFill>
                <a:srgbClr val="0066FF"/>
              </a:solidFill>
            </a:endParaRPr>
          </a:p>
          <a:p>
            <a:pPr>
              <a:buFontTx/>
              <a:buNone/>
            </a:pPr>
            <a:r>
              <a:rPr lang="en-GB" altLang="en-US" sz="3600" u="sng" dirty="0">
                <a:solidFill>
                  <a:srgbClr val="000000"/>
                </a:solidFill>
              </a:rPr>
              <a:t>4. </a:t>
            </a:r>
            <a:r>
              <a:rPr lang="en-GB" altLang="en-US" sz="3600" u="sng" dirty="0" err="1">
                <a:solidFill>
                  <a:srgbClr val="000000"/>
                </a:solidFill>
              </a:rPr>
              <a:t>Politisch</a:t>
            </a:r>
            <a:r>
              <a:rPr lang="en-GB" altLang="en-US" sz="3600" u="sng" dirty="0">
                <a:solidFill>
                  <a:srgbClr val="000000"/>
                </a:solidFill>
              </a:rPr>
              <a:t>: </a:t>
            </a:r>
            <a:r>
              <a:rPr lang="en-GB" altLang="en-US" sz="3600" u="sng" dirty="0" err="1">
                <a:solidFill>
                  <a:srgbClr val="000000"/>
                </a:solidFill>
              </a:rPr>
              <a:t>Wir</a:t>
            </a:r>
            <a:r>
              <a:rPr lang="en-GB" altLang="en-US" sz="3600" u="sng" dirty="0">
                <a:solidFill>
                  <a:srgbClr val="000000"/>
                </a:solidFill>
              </a:rPr>
              <a:t> </a:t>
            </a:r>
            <a:r>
              <a:rPr lang="en-GB" altLang="en-US" sz="3600" u="sng" dirty="0" err="1">
                <a:solidFill>
                  <a:srgbClr val="000000"/>
                </a:solidFill>
              </a:rPr>
              <a:t>werden</a:t>
            </a:r>
            <a:r>
              <a:rPr lang="en-GB" altLang="en-US" sz="3600" u="sng" dirty="0">
                <a:solidFill>
                  <a:srgbClr val="000000"/>
                </a:solidFill>
              </a:rPr>
              <a:t> </a:t>
            </a:r>
            <a:r>
              <a:rPr lang="en-GB" altLang="en-US" sz="3600" u="sng" dirty="0" err="1">
                <a:solidFill>
                  <a:srgbClr val="000000"/>
                </a:solidFill>
              </a:rPr>
              <a:t>nicht</a:t>
            </a:r>
            <a:r>
              <a:rPr lang="en-GB" altLang="en-US" sz="3600" u="sng" dirty="0">
                <a:solidFill>
                  <a:srgbClr val="000000"/>
                </a:solidFill>
              </a:rPr>
              <a:t> </a:t>
            </a:r>
            <a:r>
              <a:rPr lang="en-GB" altLang="en-US" sz="3600" u="sng" dirty="0" err="1">
                <a:solidFill>
                  <a:srgbClr val="000000"/>
                </a:solidFill>
              </a:rPr>
              <a:t>wiedergewählt</a:t>
            </a:r>
            <a:r>
              <a:rPr lang="en-GB" altLang="en-US" sz="3600" u="sng" dirty="0">
                <a:solidFill>
                  <a:srgbClr val="000000"/>
                </a:solidFill>
              </a:rPr>
              <a:t>! </a:t>
            </a:r>
          </a:p>
          <a:p>
            <a:pPr>
              <a:buFontTx/>
              <a:buNone/>
            </a:pPr>
            <a:endParaRPr lang="en-GB" altLang="en-US" sz="2800" u="sng" dirty="0">
              <a:solidFill>
                <a:srgbClr val="0066FF"/>
              </a:solidFill>
            </a:endParaRPr>
          </a:p>
          <a:p>
            <a:pPr>
              <a:buFontTx/>
              <a:buNone/>
            </a:pPr>
            <a:endParaRPr lang="en-GB" altLang="en-US" sz="2800" u="sng" dirty="0">
              <a:solidFill>
                <a:srgbClr val="0066FF"/>
              </a:solidFill>
            </a:endParaRPr>
          </a:p>
          <a:p>
            <a:pPr>
              <a:buFontTx/>
              <a:buNone/>
            </a:pPr>
            <a:endParaRPr lang="en-GB" altLang="en-US" sz="2800" dirty="0"/>
          </a:p>
          <a:p>
            <a:pPr>
              <a:buFontTx/>
              <a:buNone/>
            </a:pPr>
            <a:endParaRPr lang="en-GB" altLang="en-US" sz="2800" dirty="0"/>
          </a:p>
          <a:p>
            <a:pPr lvl="2"/>
            <a:endParaRPr lang="en-GB" altLang="en-US" sz="2000" dirty="0"/>
          </a:p>
          <a:p>
            <a:endParaRPr lang="en-GB" altLang="en-US" sz="2800" dirty="0"/>
          </a:p>
          <a:p>
            <a:endParaRPr lang="en-US" altLang="en-US" sz="2800" dirty="0"/>
          </a:p>
        </p:txBody>
      </p:sp>
      <p:pic>
        <p:nvPicPr>
          <p:cNvPr id="77828" name="Picture 4" descr="http://www.venturi.fr/IMG/Image/Image/3-4av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6" y="1"/>
            <a:ext cx="138112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9" name="Picture 5" descr="http://www.rolfdisch.de/~upload/img_rd_d124_9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0"/>
            <a:ext cx="12573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0" name="Picture 6" descr="http://www.wind-energie.de/typo3temp/pics/636c6bd886.jpg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0"/>
            <a:ext cx="809625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1" name="Picture 7" descr="http://www.solifer.de/layout_sf/kopf_bild_links_2_oben.jpg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0"/>
            <a:ext cx="914400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952" y="1020873"/>
            <a:ext cx="4762872" cy="1143000"/>
          </a:xfrm>
        </p:spPr>
        <p:txBody>
          <a:bodyPr/>
          <a:lstStyle/>
          <a:p>
            <a:r>
              <a:rPr lang="en-GB" dirty="0" err="1" smtClean="0">
                <a:solidFill>
                  <a:srgbClr val="FF0000"/>
                </a:solidFill>
              </a:rPr>
              <a:t>Nachhaltige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 err="1" smtClean="0">
                <a:solidFill>
                  <a:srgbClr val="FF0000"/>
                </a:solidFill>
              </a:rPr>
              <a:t>Ausreden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6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1259</TotalTime>
  <Words>668</Words>
  <Application>Microsoft Office PowerPoint</Application>
  <PresentationFormat>Widescreen</PresentationFormat>
  <Paragraphs>281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Calibri</vt:lpstr>
      <vt:lpstr>Corbel</vt:lpstr>
      <vt:lpstr>Wingdings 2</vt:lpstr>
      <vt:lpstr>Frame</vt:lpstr>
      <vt:lpstr> Die Klimakrise und das Ende der Ausredengesellschaft  </vt:lpstr>
      <vt:lpstr>PowerPoint Presentation</vt:lpstr>
      <vt:lpstr>Täglich grüsst das…</vt:lpstr>
      <vt:lpstr>2007</vt:lpstr>
      <vt:lpstr>Klima Erregungs- Kurven</vt:lpstr>
      <vt:lpstr>PowerPoint Presentation</vt:lpstr>
      <vt:lpstr>Was ist gute Klimapolitik?</vt:lpstr>
      <vt:lpstr>PowerPoint Presentation</vt:lpstr>
      <vt:lpstr>Nachhaltige  Ausreden </vt:lpstr>
      <vt:lpstr>Technik STROM</vt:lpstr>
      <vt:lpstr>Mainstream  Experten haben keine  Ahnung? </vt:lpstr>
      <vt:lpstr>PowerPoint Presentation</vt:lpstr>
      <vt:lpstr>PowerPoint Presentation</vt:lpstr>
      <vt:lpstr>Stern Report 2006  “The benefits of strong, early action considerably outweigh the costs.”  “market failure”  </vt:lpstr>
      <vt:lpstr>Wer hat was zu verlieren/ gewinnen?  Problem Wachstum</vt:lpstr>
      <vt:lpstr>PowerPoint Presentation</vt:lpstr>
      <vt:lpstr>Emotionale  Klimaintelligenz </vt:lpstr>
      <vt:lpstr>PowerPoint Presentation</vt:lpstr>
      <vt:lpstr>Gesellschaftliche  Voraussetzungen </vt:lpstr>
      <vt:lpstr>PowerPoint Presentation</vt:lpstr>
      <vt:lpstr>I love EU!</vt:lpstr>
      <vt:lpstr>Gesellschaftliche Voraussetzungen </vt:lpstr>
      <vt:lpstr>Nachhaltige  Ausreden </vt:lpstr>
      <vt:lpstr>Beispiel Niederlande</vt:lpstr>
      <vt:lpstr>Beispiel Deutschland</vt:lpstr>
      <vt:lpstr>PowerPoint Presentation</vt:lpstr>
      <vt:lpstr>Rockt Greta DE/NL/LU?</vt:lpstr>
      <vt:lpstr>Rockt Greta auch die EU?</vt:lpstr>
      <vt:lpstr>PowerPoint Presentation</vt:lpstr>
      <vt:lpstr>PowerPoint Presentation</vt:lpstr>
      <vt:lpstr>PowerPoint Presentation</vt:lpstr>
      <vt:lpstr>     Kohleausstieg als Priorität</vt:lpstr>
      <vt:lpstr>Ausstieg aus dem Verbrennungs motor  als Priorität </vt:lpstr>
      <vt:lpstr>PowerPoint Presentation</vt:lpstr>
      <vt:lpstr>KlimaschutzSelbstkritik?  </vt:lpstr>
      <vt:lpstr>Radikal und anschlussfähig?</vt:lpstr>
      <vt:lpstr>oekotainment.eu</vt:lpstr>
    </vt:vector>
  </TitlesOfParts>
  <Company>Maasrticht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 Environmet/Climate Policy – Bas Eickhout</dc:title>
  <dc:creator>Unfried, Martin (BELASTR)</dc:creator>
  <cp:lastModifiedBy>Unfried, Martin (BELASTR)</cp:lastModifiedBy>
  <cp:revision>165</cp:revision>
  <dcterms:created xsi:type="dcterms:W3CDTF">2019-04-03T07:40:00Z</dcterms:created>
  <dcterms:modified xsi:type="dcterms:W3CDTF">2019-09-25T07:29:01Z</dcterms:modified>
</cp:coreProperties>
</file>